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0" r:id="rId3"/>
    <p:sldId id="281" r:id="rId4"/>
    <p:sldId id="343" r:id="rId5"/>
    <p:sldId id="346" r:id="rId6"/>
    <p:sldId id="28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EF4B4-9C86-4CB0-8395-216440FBDF25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007D7-2FCA-470D-B6D6-E255A6B01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0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FC69DE-8F3B-4F99-B2A1-97002824B3E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40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FC69DE-8F3B-4F99-B2A1-97002824B3E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13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D671-0648-48F1-8531-F438CE3EF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76B7-2F82-41D5-B04D-A4B9E4043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6B34-E59B-4B15-8D23-4757C085D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807-B884-4A5B-AEDC-E1E01BFE4A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23430-2B9A-4AD6-B1E9-DB685012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464EB-4E9D-412A-8DDD-C96AA107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A18-F404-44AA-A27C-2AFDBA90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5B59-E46F-4F5B-8AE3-77A0D50B3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46F3C1-60A9-4959-8498-208A3528B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256D0-5CCC-4D1E-8E35-0E837067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807-B884-4A5B-AEDC-E1E01BFE4A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67C8A-161E-465B-B27A-6FF58E55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8C808-96C3-4064-A9C3-B192D231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A18-F404-44AA-A27C-2AFDBA90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5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146FFF-C7EB-42E5-9BEC-23FD6B0D05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21DF73-6E2C-4808-B36D-A1F9309F0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F2104-07BB-4697-9532-AAA0A2DFA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807-B884-4A5B-AEDC-E1E01BFE4A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64DDF-329D-4269-A524-EEE6E0FED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FE1E5-BD74-4BB5-AE06-70B8DC42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A18-F404-44AA-A27C-2AFDBA90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1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bg>
      <p:bgPr>
        <a:solidFill>
          <a:srgbClr val="F6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910978E-B3ED-7EB6-D58F-E462154E16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229" y="947914"/>
            <a:ext cx="11032021" cy="727116"/>
          </a:xfrm>
        </p:spPr>
        <p:txBody>
          <a:bodyPr>
            <a:noAutofit/>
          </a:bodyPr>
          <a:lstStyle>
            <a:lvl1pPr marL="0" indent="0" algn="l">
              <a:buNone/>
              <a:defRPr sz="4000" b="1" i="0">
                <a:solidFill>
                  <a:srgbClr val="0033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MO"/>
              <a:t>Main title</a:t>
            </a:r>
            <a:r>
              <a:rPr lang="en-US" dirty="0"/>
              <a:t> Goes here</a:t>
            </a:r>
            <a:endParaRPr lang="en-MO" dirty="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A45A7585-E8C8-06FD-96B0-588725796A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229" y="1987351"/>
            <a:ext cx="11032021" cy="987204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dui. </a:t>
            </a:r>
            <a:endParaRPr lang="en-M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9F249-611D-96FF-26F1-C35B354DD9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229" y="6306338"/>
            <a:ext cx="1476248" cy="298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D1E4C6-B4C4-5818-301B-04C0244C34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3229" y="6342024"/>
            <a:ext cx="1476248" cy="301748"/>
          </a:xfrm>
          <a:prstGeom prst="rect">
            <a:avLst/>
          </a:prstGeom>
        </p:spPr>
      </p:pic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62CFF5E0-F588-BB13-724D-B240243869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3229" y="3199206"/>
            <a:ext cx="11032021" cy="987204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M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BBEF4-4903-D45F-D7AC-D43C3CE8A7E2}"/>
              </a:ext>
            </a:extLst>
          </p:cNvPr>
          <p:cNvSpPr txBox="1"/>
          <p:nvPr userDrawn="1"/>
        </p:nvSpPr>
        <p:spPr>
          <a:xfrm>
            <a:off x="10585939" y="6335995"/>
            <a:ext cx="1383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3333"/>
                </a:solidFill>
              </a:rPr>
              <a:t>Chapter 2 | 03</a:t>
            </a:r>
            <a:endParaRPr lang="en-MO" sz="1400">
              <a:solidFill>
                <a:srgbClr val="00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89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bg>
      <p:bgPr>
        <a:solidFill>
          <a:srgbClr val="F6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6E0CCBB-1748-2A41-52F8-3CCFA98664C9}"/>
              </a:ext>
            </a:extLst>
          </p:cNvPr>
          <p:cNvSpPr/>
          <p:nvPr userDrawn="1"/>
        </p:nvSpPr>
        <p:spPr>
          <a:xfrm>
            <a:off x="8855242" y="0"/>
            <a:ext cx="3336758" cy="6858000"/>
          </a:xfrm>
          <a:prstGeom prst="rect">
            <a:avLst/>
          </a:prstGeom>
          <a:solidFill>
            <a:srgbClr val="00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910978E-B3ED-7EB6-D58F-E462154E16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229" y="947914"/>
            <a:ext cx="5954463" cy="727116"/>
          </a:xfrm>
        </p:spPr>
        <p:txBody>
          <a:bodyPr>
            <a:noAutofit/>
          </a:bodyPr>
          <a:lstStyle>
            <a:lvl1pPr marL="0" indent="0" algn="l">
              <a:buNone/>
              <a:defRPr sz="4000" b="1" i="0">
                <a:solidFill>
                  <a:srgbClr val="0033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MO"/>
              <a:t>Main title</a:t>
            </a:r>
            <a:r>
              <a:rPr lang="en-US" dirty="0"/>
              <a:t> Goes here</a:t>
            </a:r>
            <a:endParaRPr lang="en-MO" dirty="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A45A7585-E8C8-06FD-96B0-588725796A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229" y="1987351"/>
            <a:ext cx="5954463" cy="987204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dui. </a:t>
            </a:r>
            <a:endParaRPr lang="en-M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9F249-611D-96FF-26F1-C35B354DD9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229" y="6306338"/>
            <a:ext cx="1476248" cy="298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D1E4C6-B4C4-5818-301B-04C0244C34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3229" y="6342024"/>
            <a:ext cx="1476248" cy="301748"/>
          </a:xfrm>
          <a:prstGeom prst="rect">
            <a:avLst/>
          </a:prstGeom>
        </p:spPr>
      </p:pic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62CFF5E0-F588-BB13-724D-B240243869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3229" y="3199206"/>
            <a:ext cx="5954463" cy="987204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M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BBEF4-4903-D45F-D7AC-D43C3CE8A7E2}"/>
              </a:ext>
            </a:extLst>
          </p:cNvPr>
          <p:cNvSpPr txBox="1"/>
          <p:nvPr userDrawn="1"/>
        </p:nvSpPr>
        <p:spPr>
          <a:xfrm>
            <a:off x="10585939" y="6335995"/>
            <a:ext cx="1383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6F5EE"/>
                </a:solidFill>
              </a:rPr>
              <a:t>Chapter 2 | 03</a:t>
            </a:r>
            <a:endParaRPr lang="en-MO" sz="1400">
              <a:solidFill>
                <a:srgbClr val="F6F5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15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910978E-B3ED-7EB6-D58F-E462154E16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382" y="2442501"/>
            <a:ext cx="5258963" cy="986500"/>
          </a:xfrm>
        </p:spPr>
        <p:txBody>
          <a:bodyPr>
            <a:noAutofit/>
          </a:bodyPr>
          <a:lstStyle>
            <a:lvl1pPr marL="0" indent="0" algn="l">
              <a:buNone/>
              <a:defRPr sz="4500" b="1" i="0">
                <a:solidFill>
                  <a:srgbClr val="0033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 dirty="0"/>
              <a:t>Main Title Goes right here </a:t>
            </a:r>
            <a:endParaRPr lang="en-MO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80AB04-8C07-205A-3C0A-F131DFB2AD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82" y="3827845"/>
            <a:ext cx="4898485" cy="554037"/>
          </a:xfrm>
        </p:spPr>
        <p:txBody>
          <a:bodyPr>
            <a:noAutofit/>
          </a:bodyPr>
          <a:lstStyle>
            <a:lvl1pPr marL="0" indent="0" algn="l">
              <a:buNone/>
              <a:defRPr sz="3000" b="0" i="0">
                <a:solidFill>
                  <a:srgbClr val="0033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MO"/>
              <a:t>Second title</a:t>
            </a:r>
            <a:r>
              <a:rPr lang="en-US" dirty="0"/>
              <a:t> goes here</a:t>
            </a:r>
            <a:endParaRPr lang="en-MO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F47A4CE-BC7E-0F99-B42A-9601BF5380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3382" y="5553604"/>
            <a:ext cx="3917950" cy="554037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rgbClr val="0033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| </a:t>
            </a:r>
            <a:r>
              <a:rPr lang="en-MO"/>
              <a:t>28</a:t>
            </a:r>
            <a:r>
              <a:rPr lang="en-US" dirty="0"/>
              <a:t>.07.</a:t>
            </a:r>
            <a:r>
              <a:rPr lang="en-MO"/>
              <a:t>22</a:t>
            </a:r>
            <a:endParaRPr lang="en-MO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55E29BE-5ECF-DF83-BCB9-16111D427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3382" y="1122360"/>
            <a:ext cx="3351907" cy="6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4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BCC56-918A-47AB-8938-C3C5F646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3310E-D122-4C48-9F4D-996144B8F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92796-956C-4AD6-95C3-248BE05F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807-B884-4A5B-AEDC-E1E01BFE4A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500AC-511D-4B48-969A-B21833F7C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2359F-4ADB-40FA-A014-9DD77BD6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A18-F404-44AA-A27C-2AFDBA90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6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15B4A-14F3-4E96-B1FB-C872B6F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D0B1F-634E-4F61-AE94-17103A04D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8F4C3-E68D-4A31-A16C-AB7A5B38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807-B884-4A5B-AEDC-E1E01BFE4A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45BF4-AEE8-4B5E-A447-6766F649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85AEC-125C-47D3-A18E-6E84DE72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A18-F404-44AA-A27C-2AFDBA90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72B1-12F1-4298-9F2B-1C8909C4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D551A-6F0C-4DEF-BD8E-1009212AC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1D364-4B6D-42BD-91AC-A339AA433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F518A-1AD2-411F-96AE-9ED2E9AE0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807-B884-4A5B-AEDC-E1E01BFE4A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70973-BCA7-4876-BC80-4EF2B10BE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3BF70-0F30-4A50-872C-1CD1629E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A18-F404-44AA-A27C-2AFDBA90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8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2BE3F-3AD8-41B0-B5DE-1A35AF90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4B047-53F5-4342-974C-08E58B49B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C2CBE-8B0F-49F7-AD09-6D6CD0DC1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888BA9-ABB6-493F-AC4E-4DA8FE1D0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37EB4A-66BD-4BE2-A71A-356F0143F4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4A3866-3C45-4625-98BE-CAFA6A989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807-B884-4A5B-AEDC-E1E01BFE4A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7F28C3-FEE6-49EB-93E0-DFC835F8D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003515-32DC-44D0-A6C8-CCEA5AC1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A18-F404-44AA-A27C-2AFDBA90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8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64A1C-07AD-4D74-AB6E-AF4AD825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80E91-57AA-41C2-A8C4-AAE64B52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807-B884-4A5B-AEDC-E1E01BFE4A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A32F0-AA56-467F-B37F-A9A24EA2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D6899-D38C-4595-B234-C58EB3B4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A18-F404-44AA-A27C-2AFDBA90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9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F0EDB5-926A-452E-B71C-EA1F5DC22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807-B884-4A5B-AEDC-E1E01BFE4A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483A4E-53F8-4667-87EB-8BF7B2F47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737A7-9980-471F-8CD7-22084D53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A18-F404-44AA-A27C-2AFDBA90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8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4B9BD-66D2-4AF8-8B43-825FBCDF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B9712-956B-4FD7-BE85-EB849E89A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6D202-E11C-4FB8-A812-9FCA2A797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5DC80-A755-47C6-87E5-1B213D6C5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807-B884-4A5B-AEDC-E1E01BFE4A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63A57-DB48-46DE-B54A-BCD605B5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2F8D3-43CA-4DB5-8DD1-F063FB38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A18-F404-44AA-A27C-2AFDBA90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2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8A780-7651-4948-9985-0641F94E9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FC95CB-9C59-46CF-9D9D-1E47A7EDE5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29C6A4-825D-4BE1-A28E-F31A3716D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CC511-14CF-4CF7-A4D0-1E4DFFCA1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807-B884-4A5B-AEDC-E1E01BFE4A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2FB1B-E61D-4F38-8090-A03CEC0D4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8DFE5-EABE-44EE-99FF-B67CA82B6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A18-F404-44AA-A27C-2AFDBA90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8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86F7CC-B31E-4283-BF44-AB597DD19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7BE82-FF3D-4ED8-988F-0311A59E9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2FC16-ADE8-4E1F-BD9F-CA53AFB48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0D807-B884-4A5B-AEDC-E1E01BFE4AA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B4061-5278-4753-896C-A878E60DB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54689-7EE5-4BB1-A860-7695AAA93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BA18-F404-44AA-A27C-2AFDBA90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3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dropbox.com/login?cont=https%3A%2F%2Fwww.dropbox.com%2Fs%2Ftoy7g3y22xya2ki%2FROI%2520V%2520Fertilizer%2520calculator.xlsx%3Fdl%3D0&amp;register_cont=https%3A%2F%2Fwww.dropbox.com%2Fs%2Ftoy7g3y22xya2ki%2FROI%2520V%2520Fertilizer%2520calculator.xlsx%3Fdl%3D0&amp;signup_tag=shmodel_modal_register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1AA675-7ED4-3ED3-A26A-E4B1B93C4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BIOFERTILIZER</a:t>
            </a:r>
            <a:endParaRPr lang="en-IL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8958CB7A-54E0-7632-1044-5854454EC2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sales pitch</a:t>
            </a:r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BD1C6-4FDF-96A2-1EB9-A146D3E9EC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990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10301725-9A56-8F78-69C7-25D2D2BD81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Main Selling Points - A Simple Story</a:t>
            </a:r>
            <a:endParaRPr lang="he-IL" dirty="0"/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722ABD57-3E3C-4716-CBE9-469F2E35CBFC}"/>
              </a:ext>
            </a:extLst>
          </p:cNvPr>
          <p:cNvSpPr txBox="1"/>
          <p:nvPr/>
        </p:nvSpPr>
        <p:spPr>
          <a:xfrm>
            <a:off x="791323" y="2308921"/>
            <a:ext cx="3489239" cy="18424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3333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Calibri"/>
              </a:rPr>
              <a:t>REDUCE COSTS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  <a:sym typeface="Calibri"/>
              </a:rPr>
              <a:t>Complementary, cost-effective solution to chemical fertilizer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671C9D48-8CAB-7F3F-D22C-C5CAEDCC7520}"/>
              </a:ext>
            </a:extLst>
          </p:cNvPr>
          <p:cNvSpPr txBox="1"/>
          <p:nvPr/>
        </p:nvSpPr>
        <p:spPr>
          <a:xfrm>
            <a:off x="4632674" y="2308921"/>
            <a:ext cx="3489238" cy="18424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333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IMPROVE FERTILIZATION EFFICIENCY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Powerful biostimulator for soil enrichment and better plant growth</a:t>
            </a: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9D460909-AEBD-2B43-DC4B-09716AEA1254}"/>
              </a:ext>
            </a:extLst>
          </p:cNvPr>
          <p:cNvSpPr txBox="1"/>
          <p:nvPr/>
        </p:nvSpPr>
        <p:spPr>
          <a:xfrm>
            <a:off x="791405" y="4439699"/>
            <a:ext cx="3583459" cy="18424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333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INCREASE YIELD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Improves water and nutrient consumption efficiency for healthier, stronger plants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900" dirty="0">
                <a:latin typeface="Encode Sans Condensed" panose="02000000000000000000" pitchFamily="2" charset="0"/>
                <a:ea typeface="+mj-ea"/>
                <a:cs typeface="+mj-cs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900" dirty="0">
                <a:latin typeface="Encode Sans Condensed" panose="02000000000000000000" pitchFamily="2" charset="0"/>
                <a:ea typeface="+mj-ea"/>
                <a:cs typeface="+mj-cs"/>
              </a:rPr>
              <a:t> </a:t>
            </a: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64D766FD-E8E5-B026-5B97-9BA850A4DB3E}"/>
              </a:ext>
            </a:extLst>
          </p:cNvPr>
          <p:cNvSpPr txBox="1"/>
          <p:nvPr/>
        </p:nvSpPr>
        <p:spPr>
          <a:xfrm>
            <a:off x="8422128" y="4439699"/>
            <a:ext cx="3489238" cy="18425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333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ENHANCE FARMER RESILIENCE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Enables independent production of endless free biofertilizer to balance chemical fertilizer cost surge and shortage 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B56F8297-B3B8-11EE-3677-A206BAA8CCFA}"/>
              </a:ext>
            </a:extLst>
          </p:cNvPr>
          <p:cNvSpPr txBox="1"/>
          <p:nvPr/>
        </p:nvSpPr>
        <p:spPr>
          <a:xfrm>
            <a:off x="4619292" y="4439699"/>
            <a:ext cx="3581044" cy="18425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333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EASY INTEGRATION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Integrates easily into existing irrigation systems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 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7A86C840-F6B4-3FE5-E7F9-422DA3621C22}"/>
              </a:ext>
            </a:extLst>
          </p:cNvPr>
          <p:cNvSpPr txBox="1"/>
          <p:nvPr/>
        </p:nvSpPr>
        <p:spPr>
          <a:xfrm>
            <a:off x="8416939" y="2308921"/>
            <a:ext cx="3489238" cy="18425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333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DECREASE PESTICIDE </a:t>
            </a:r>
            <a:br>
              <a:rPr lang="en-US" sz="2000" dirty="0">
                <a:solidFill>
                  <a:srgbClr val="00333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en-US" sz="2000" dirty="0">
                <a:solidFill>
                  <a:srgbClr val="00333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AND FUNGICIDE USE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Strengthens crops and soil to resist pest and fungus contamination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900" dirty="0">
                <a:latin typeface="Encode Sans Condensed" panose="02000000000000000000" pitchFamily="2" charset="0"/>
                <a:ea typeface="+mj-ea"/>
                <a:cs typeface="+mj-cs"/>
              </a:rPr>
              <a:t> </a:t>
            </a:r>
          </a:p>
        </p:txBody>
      </p:sp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8ACCB519-826C-2079-9242-A45F66BAA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771" y="1772329"/>
            <a:ext cx="409575" cy="352425"/>
          </a:xfrm>
          <a:prstGeom prst="rect">
            <a:avLst/>
          </a:prstGeom>
        </p:spPr>
      </p:pic>
      <p:pic>
        <p:nvPicPr>
          <p:cNvPr id="18" name="גרפיקה 17">
            <a:extLst>
              <a:ext uri="{FF2B5EF4-FFF2-40B4-BE49-F238E27FC236}">
                <a16:creationId xmlns:a16="http://schemas.microsoft.com/office/drawing/2014/main" id="{7D2C9919-2E27-4CB7-04D5-A5A0A4F69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0934" y="1703833"/>
            <a:ext cx="333375" cy="428625"/>
          </a:xfrm>
          <a:prstGeom prst="rect">
            <a:avLst/>
          </a:prstGeom>
        </p:spPr>
      </p:pic>
      <p:pic>
        <p:nvPicPr>
          <p:cNvPr id="19" name="גרפיקה 18">
            <a:extLst>
              <a:ext uri="{FF2B5EF4-FFF2-40B4-BE49-F238E27FC236}">
                <a16:creationId xmlns:a16="http://schemas.microsoft.com/office/drawing/2014/main" id="{980B90F7-2AFA-B4C8-4835-AD9F09369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7870" y="3880719"/>
            <a:ext cx="333375" cy="342900"/>
          </a:xfrm>
          <a:prstGeom prst="rect">
            <a:avLst/>
          </a:prstGeom>
        </p:spPr>
      </p:pic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CF371355-6DB5-CE91-6488-A972A629BF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95121" y="3823569"/>
            <a:ext cx="314325" cy="457200"/>
          </a:xfrm>
          <a:prstGeom prst="rect">
            <a:avLst/>
          </a:prstGeom>
        </p:spPr>
      </p:pic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BC77DB2C-76D4-C91D-1DA5-6AC8B74F44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80929" y="1779675"/>
            <a:ext cx="352425" cy="342900"/>
          </a:xfrm>
          <a:prstGeom prst="rect">
            <a:avLst/>
          </a:prstGeom>
        </p:spPr>
      </p:pic>
      <p:pic>
        <p:nvPicPr>
          <p:cNvPr id="22" name="גרפיקה 21">
            <a:extLst>
              <a:ext uri="{FF2B5EF4-FFF2-40B4-BE49-F238E27FC236}">
                <a16:creationId xmlns:a16="http://schemas.microsoft.com/office/drawing/2014/main" id="{DC22137D-27AC-B661-0BE5-DC767E667A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10934" y="3898517"/>
            <a:ext cx="333375" cy="333375"/>
          </a:xfrm>
          <a:prstGeom prst="rect">
            <a:avLst/>
          </a:prstGeom>
        </p:spPr>
      </p:pic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119A1847-99F9-D947-2EC6-F58A88E6F5F8}"/>
              </a:ext>
            </a:extLst>
          </p:cNvPr>
          <p:cNvGrpSpPr/>
          <p:nvPr/>
        </p:nvGrpSpPr>
        <p:grpSpPr>
          <a:xfrm>
            <a:off x="876144" y="2216837"/>
            <a:ext cx="2772747" cy="0"/>
            <a:chOff x="597470" y="2695809"/>
            <a:chExt cx="2772747" cy="0"/>
          </a:xfrm>
        </p:grpSpPr>
        <p:cxnSp>
          <p:nvCxnSpPr>
            <p:cNvPr id="24" name="מחבר ישר 23">
              <a:extLst>
                <a:ext uri="{FF2B5EF4-FFF2-40B4-BE49-F238E27FC236}">
                  <a16:creationId xmlns:a16="http://schemas.microsoft.com/office/drawing/2014/main" id="{913E68A2-AA49-4C4F-7B22-44F8E3231FE1}"/>
                </a:ext>
              </a:extLst>
            </p:cNvPr>
            <p:cNvCxnSpPr>
              <a:cxnSpLocks/>
            </p:cNvCxnSpPr>
            <p:nvPr/>
          </p:nvCxnSpPr>
          <p:spPr>
            <a:xfrm>
              <a:off x="597470" y="2695809"/>
              <a:ext cx="756830" cy="0"/>
            </a:xfrm>
            <a:prstGeom prst="line">
              <a:avLst/>
            </a:prstGeom>
            <a:ln w="57150"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מחבר ישר 24">
              <a:extLst>
                <a:ext uri="{FF2B5EF4-FFF2-40B4-BE49-F238E27FC236}">
                  <a16:creationId xmlns:a16="http://schemas.microsoft.com/office/drawing/2014/main" id="{205EAFC3-E1E5-4BDC-13E2-7A4D75F8E293}"/>
                </a:ext>
              </a:extLst>
            </p:cNvPr>
            <p:cNvCxnSpPr>
              <a:cxnSpLocks/>
            </p:cNvCxnSpPr>
            <p:nvPr/>
          </p:nvCxnSpPr>
          <p:spPr>
            <a:xfrm>
              <a:off x="1319466" y="2695809"/>
              <a:ext cx="2050751" cy="0"/>
            </a:xfrm>
            <a:prstGeom prst="line">
              <a:avLst/>
            </a:prstGeom>
            <a:ln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קבוצה 26">
            <a:extLst>
              <a:ext uri="{FF2B5EF4-FFF2-40B4-BE49-F238E27FC236}">
                <a16:creationId xmlns:a16="http://schemas.microsoft.com/office/drawing/2014/main" id="{56CDA4B8-D39E-7242-37B1-3227B730C593}"/>
              </a:ext>
            </a:extLst>
          </p:cNvPr>
          <p:cNvGrpSpPr/>
          <p:nvPr/>
        </p:nvGrpSpPr>
        <p:grpSpPr>
          <a:xfrm>
            <a:off x="4699207" y="2216837"/>
            <a:ext cx="2772747" cy="0"/>
            <a:chOff x="597470" y="2695809"/>
            <a:chExt cx="2772747" cy="0"/>
          </a:xfrm>
        </p:grpSpPr>
        <p:cxnSp>
          <p:nvCxnSpPr>
            <p:cNvPr id="28" name="מחבר ישר 27">
              <a:extLst>
                <a:ext uri="{FF2B5EF4-FFF2-40B4-BE49-F238E27FC236}">
                  <a16:creationId xmlns:a16="http://schemas.microsoft.com/office/drawing/2014/main" id="{4575515F-2C1E-4212-FF05-B7C5362625B0}"/>
                </a:ext>
              </a:extLst>
            </p:cNvPr>
            <p:cNvCxnSpPr>
              <a:cxnSpLocks/>
            </p:cNvCxnSpPr>
            <p:nvPr/>
          </p:nvCxnSpPr>
          <p:spPr>
            <a:xfrm>
              <a:off x="597470" y="2695809"/>
              <a:ext cx="756830" cy="0"/>
            </a:xfrm>
            <a:prstGeom prst="line">
              <a:avLst/>
            </a:prstGeom>
            <a:ln w="57150"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מחבר ישר 28">
              <a:extLst>
                <a:ext uri="{FF2B5EF4-FFF2-40B4-BE49-F238E27FC236}">
                  <a16:creationId xmlns:a16="http://schemas.microsoft.com/office/drawing/2014/main" id="{6ACA9CC7-0053-4B8A-9B73-FAED77D9BE25}"/>
                </a:ext>
              </a:extLst>
            </p:cNvPr>
            <p:cNvCxnSpPr>
              <a:cxnSpLocks/>
            </p:cNvCxnSpPr>
            <p:nvPr/>
          </p:nvCxnSpPr>
          <p:spPr>
            <a:xfrm>
              <a:off x="1319466" y="2695809"/>
              <a:ext cx="2050751" cy="0"/>
            </a:xfrm>
            <a:prstGeom prst="line">
              <a:avLst/>
            </a:prstGeom>
            <a:ln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96AD7970-613D-EB38-1820-C6A053343034}"/>
              </a:ext>
            </a:extLst>
          </p:cNvPr>
          <p:cNvGrpSpPr/>
          <p:nvPr/>
        </p:nvGrpSpPr>
        <p:grpSpPr>
          <a:xfrm>
            <a:off x="8478727" y="2216837"/>
            <a:ext cx="2772747" cy="0"/>
            <a:chOff x="597470" y="2695809"/>
            <a:chExt cx="2772747" cy="0"/>
          </a:xfrm>
        </p:grpSpPr>
        <p:cxnSp>
          <p:nvCxnSpPr>
            <p:cNvPr id="31" name="מחבר ישר 30">
              <a:extLst>
                <a:ext uri="{FF2B5EF4-FFF2-40B4-BE49-F238E27FC236}">
                  <a16:creationId xmlns:a16="http://schemas.microsoft.com/office/drawing/2014/main" id="{98F3DD4D-5E28-DA81-405D-6E393EDE9BD5}"/>
                </a:ext>
              </a:extLst>
            </p:cNvPr>
            <p:cNvCxnSpPr>
              <a:cxnSpLocks/>
            </p:cNvCxnSpPr>
            <p:nvPr/>
          </p:nvCxnSpPr>
          <p:spPr>
            <a:xfrm>
              <a:off x="597470" y="2695809"/>
              <a:ext cx="756830" cy="0"/>
            </a:xfrm>
            <a:prstGeom prst="line">
              <a:avLst/>
            </a:prstGeom>
            <a:ln w="57150"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ישר 31">
              <a:extLst>
                <a:ext uri="{FF2B5EF4-FFF2-40B4-BE49-F238E27FC236}">
                  <a16:creationId xmlns:a16="http://schemas.microsoft.com/office/drawing/2014/main" id="{8606656C-28A8-0104-4624-1F1AC75FD97B}"/>
                </a:ext>
              </a:extLst>
            </p:cNvPr>
            <p:cNvCxnSpPr>
              <a:cxnSpLocks/>
            </p:cNvCxnSpPr>
            <p:nvPr/>
          </p:nvCxnSpPr>
          <p:spPr>
            <a:xfrm>
              <a:off x="1319466" y="2695809"/>
              <a:ext cx="2050751" cy="0"/>
            </a:xfrm>
            <a:prstGeom prst="line">
              <a:avLst/>
            </a:prstGeom>
            <a:ln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קבוצה 32">
            <a:extLst>
              <a:ext uri="{FF2B5EF4-FFF2-40B4-BE49-F238E27FC236}">
                <a16:creationId xmlns:a16="http://schemas.microsoft.com/office/drawing/2014/main" id="{6E4FC3F8-5A7B-6CDB-7D6C-CBC990CAD7A4}"/>
              </a:ext>
            </a:extLst>
          </p:cNvPr>
          <p:cNvGrpSpPr/>
          <p:nvPr/>
        </p:nvGrpSpPr>
        <p:grpSpPr>
          <a:xfrm>
            <a:off x="876144" y="4350437"/>
            <a:ext cx="2772747" cy="0"/>
            <a:chOff x="597470" y="2695809"/>
            <a:chExt cx="2772747" cy="0"/>
          </a:xfrm>
        </p:grpSpPr>
        <p:cxnSp>
          <p:nvCxnSpPr>
            <p:cNvPr id="34" name="מחבר ישר 33">
              <a:extLst>
                <a:ext uri="{FF2B5EF4-FFF2-40B4-BE49-F238E27FC236}">
                  <a16:creationId xmlns:a16="http://schemas.microsoft.com/office/drawing/2014/main" id="{A8CE2EC0-2CE9-7246-894B-F6E872953C67}"/>
                </a:ext>
              </a:extLst>
            </p:cNvPr>
            <p:cNvCxnSpPr>
              <a:cxnSpLocks/>
            </p:cNvCxnSpPr>
            <p:nvPr/>
          </p:nvCxnSpPr>
          <p:spPr>
            <a:xfrm>
              <a:off x="597470" y="2695809"/>
              <a:ext cx="756830" cy="0"/>
            </a:xfrm>
            <a:prstGeom prst="line">
              <a:avLst/>
            </a:prstGeom>
            <a:ln w="57150"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מחבר ישר 34">
              <a:extLst>
                <a:ext uri="{FF2B5EF4-FFF2-40B4-BE49-F238E27FC236}">
                  <a16:creationId xmlns:a16="http://schemas.microsoft.com/office/drawing/2014/main" id="{4470C08C-C936-1A42-ECEE-BB3D177E5248}"/>
                </a:ext>
              </a:extLst>
            </p:cNvPr>
            <p:cNvCxnSpPr>
              <a:cxnSpLocks/>
            </p:cNvCxnSpPr>
            <p:nvPr/>
          </p:nvCxnSpPr>
          <p:spPr>
            <a:xfrm>
              <a:off x="1319466" y="2695809"/>
              <a:ext cx="2050751" cy="0"/>
            </a:xfrm>
            <a:prstGeom prst="line">
              <a:avLst/>
            </a:prstGeom>
            <a:ln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קבוצה 35">
            <a:extLst>
              <a:ext uri="{FF2B5EF4-FFF2-40B4-BE49-F238E27FC236}">
                <a16:creationId xmlns:a16="http://schemas.microsoft.com/office/drawing/2014/main" id="{1D731E42-D605-8694-633A-39DFE406EE36}"/>
              </a:ext>
            </a:extLst>
          </p:cNvPr>
          <p:cNvGrpSpPr/>
          <p:nvPr/>
        </p:nvGrpSpPr>
        <p:grpSpPr>
          <a:xfrm>
            <a:off x="4699207" y="4350437"/>
            <a:ext cx="2772747" cy="0"/>
            <a:chOff x="597470" y="2695809"/>
            <a:chExt cx="2772747" cy="0"/>
          </a:xfrm>
        </p:grpSpPr>
        <p:cxnSp>
          <p:nvCxnSpPr>
            <p:cNvPr id="37" name="מחבר ישר 36">
              <a:extLst>
                <a:ext uri="{FF2B5EF4-FFF2-40B4-BE49-F238E27FC236}">
                  <a16:creationId xmlns:a16="http://schemas.microsoft.com/office/drawing/2014/main" id="{4995CEFF-2229-6C03-0829-9B1887E26B6D}"/>
                </a:ext>
              </a:extLst>
            </p:cNvPr>
            <p:cNvCxnSpPr>
              <a:cxnSpLocks/>
            </p:cNvCxnSpPr>
            <p:nvPr/>
          </p:nvCxnSpPr>
          <p:spPr>
            <a:xfrm>
              <a:off x="597470" y="2695809"/>
              <a:ext cx="756830" cy="0"/>
            </a:xfrm>
            <a:prstGeom prst="line">
              <a:avLst/>
            </a:prstGeom>
            <a:ln w="57150"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מחבר ישר 37">
              <a:extLst>
                <a:ext uri="{FF2B5EF4-FFF2-40B4-BE49-F238E27FC236}">
                  <a16:creationId xmlns:a16="http://schemas.microsoft.com/office/drawing/2014/main" id="{A1C5E86A-66AB-2B63-E5D9-C9E44DB69F15}"/>
                </a:ext>
              </a:extLst>
            </p:cNvPr>
            <p:cNvCxnSpPr>
              <a:cxnSpLocks/>
            </p:cNvCxnSpPr>
            <p:nvPr/>
          </p:nvCxnSpPr>
          <p:spPr>
            <a:xfrm>
              <a:off x="1319466" y="2695809"/>
              <a:ext cx="2050751" cy="0"/>
            </a:xfrm>
            <a:prstGeom prst="line">
              <a:avLst/>
            </a:prstGeom>
            <a:ln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קבוצה 38">
            <a:extLst>
              <a:ext uri="{FF2B5EF4-FFF2-40B4-BE49-F238E27FC236}">
                <a16:creationId xmlns:a16="http://schemas.microsoft.com/office/drawing/2014/main" id="{0A733FFF-C7A4-86EF-1A70-0876FB275540}"/>
              </a:ext>
            </a:extLst>
          </p:cNvPr>
          <p:cNvGrpSpPr/>
          <p:nvPr/>
        </p:nvGrpSpPr>
        <p:grpSpPr>
          <a:xfrm>
            <a:off x="8478727" y="4350437"/>
            <a:ext cx="2772747" cy="0"/>
            <a:chOff x="597470" y="2695809"/>
            <a:chExt cx="2772747" cy="0"/>
          </a:xfrm>
        </p:grpSpPr>
        <p:cxnSp>
          <p:nvCxnSpPr>
            <p:cNvPr id="40" name="מחבר ישר 39">
              <a:extLst>
                <a:ext uri="{FF2B5EF4-FFF2-40B4-BE49-F238E27FC236}">
                  <a16:creationId xmlns:a16="http://schemas.microsoft.com/office/drawing/2014/main" id="{F31F9F9E-44BB-91A3-EA57-2DEF29F2585E}"/>
                </a:ext>
              </a:extLst>
            </p:cNvPr>
            <p:cNvCxnSpPr>
              <a:cxnSpLocks/>
            </p:cNvCxnSpPr>
            <p:nvPr/>
          </p:nvCxnSpPr>
          <p:spPr>
            <a:xfrm>
              <a:off x="597470" y="2695809"/>
              <a:ext cx="756830" cy="0"/>
            </a:xfrm>
            <a:prstGeom prst="line">
              <a:avLst/>
            </a:prstGeom>
            <a:ln w="57150"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>
              <a:extLst>
                <a:ext uri="{FF2B5EF4-FFF2-40B4-BE49-F238E27FC236}">
                  <a16:creationId xmlns:a16="http://schemas.microsoft.com/office/drawing/2014/main" id="{7D87CCCC-8333-8507-28B5-53B5F0EB2239}"/>
                </a:ext>
              </a:extLst>
            </p:cNvPr>
            <p:cNvCxnSpPr>
              <a:cxnSpLocks/>
            </p:cNvCxnSpPr>
            <p:nvPr/>
          </p:nvCxnSpPr>
          <p:spPr>
            <a:xfrm>
              <a:off x="1319466" y="2695809"/>
              <a:ext cx="2050751" cy="0"/>
            </a:xfrm>
            <a:prstGeom prst="line">
              <a:avLst/>
            </a:prstGeom>
            <a:ln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870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ACD6AAAC-E13F-8C3B-8182-3F1AA851EB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6724" y="577034"/>
            <a:ext cx="6220087" cy="1390172"/>
          </a:xfrm>
        </p:spPr>
        <p:txBody>
          <a:bodyPr/>
          <a:lstStyle/>
          <a:p>
            <a:r>
              <a:rPr lang="en-US" dirty="0"/>
              <a:t>Let’s look at the numbers - Fast  ROI</a:t>
            </a:r>
            <a:endParaRPr lang="he-IL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7F3D29D8-54ED-6C4E-C49F-509586152042}"/>
              </a:ext>
            </a:extLst>
          </p:cNvPr>
          <p:cNvSpPr txBox="1"/>
          <p:nvPr/>
        </p:nvSpPr>
        <p:spPr>
          <a:xfrm>
            <a:off x="493229" y="3282614"/>
            <a:ext cx="4073494" cy="16312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1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20% reduction in chemical fertilizer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Monthly chemical fertilizer cost: 500 USD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3333"/>
              </a:solidFill>
              <a:latin typeface="Poppins Light" pitchFamily="2" charset="77"/>
              <a:cs typeface="Poppins Light" pitchFamily="2" charset="77"/>
            </a:endParaRPr>
          </a:p>
          <a:p>
            <a:r>
              <a:rPr lang="en-US" sz="4400" b="1" dirty="0">
                <a:solidFill>
                  <a:srgbClr val="FFCC33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100 USD </a:t>
            </a:r>
          </a:p>
          <a:p>
            <a:r>
              <a:rPr lang="en-US" sz="1400" b="1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saved monthly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F4D27E0-A21E-CE6E-AD7B-4E21C3F4D723}"/>
              </a:ext>
            </a:extLst>
          </p:cNvPr>
          <p:cNvSpPr/>
          <p:nvPr/>
        </p:nvSpPr>
        <p:spPr>
          <a:xfrm>
            <a:off x="493229" y="2730270"/>
            <a:ext cx="1887055" cy="429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rgbClr val="00333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BIOFERTILIZER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7DE92378-A776-87AF-BD97-5BE5DABE72CD}"/>
              </a:ext>
            </a:extLst>
          </p:cNvPr>
          <p:cNvSpPr txBox="1"/>
          <p:nvPr/>
        </p:nvSpPr>
        <p:spPr>
          <a:xfrm>
            <a:off x="5289861" y="3282614"/>
            <a:ext cx="3122619" cy="1631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PLG/charcoal replacement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Monthly expense: 20-25 USD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3333"/>
              </a:solidFill>
              <a:latin typeface="Poppins Light" pitchFamily="2" charset="77"/>
              <a:cs typeface="Poppins Light" pitchFamily="2" charset="77"/>
            </a:endParaRPr>
          </a:p>
          <a:p>
            <a:r>
              <a:rPr lang="en-US" sz="4400" b="1" dirty="0">
                <a:solidFill>
                  <a:srgbClr val="FFCC33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15 USD </a:t>
            </a:r>
          </a:p>
          <a:p>
            <a:r>
              <a:rPr lang="en-US" sz="1400" b="1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saved monthly </a:t>
            </a:r>
            <a:endParaRPr lang="he-IL" sz="1400" b="1" dirty="0">
              <a:solidFill>
                <a:srgbClr val="003333"/>
              </a:solidFill>
              <a:latin typeface="Poppins Light" pitchFamily="2" charset="77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7514220-97F3-597D-387B-54983088FF16}"/>
              </a:ext>
            </a:extLst>
          </p:cNvPr>
          <p:cNvSpPr/>
          <p:nvPr/>
        </p:nvSpPr>
        <p:spPr>
          <a:xfrm>
            <a:off x="5289861" y="2730270"/>
            <a:ext cx="713657" cy="429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2000" dirty="0">
                <a:solidFill>
                  <a:srgbClr val="00333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GAS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B8ACADA-FAC4-BF74-5A8B-74A31B66B737}"/>
              </a:ext>
            </a:extLst>
          </p:cNvPr>
          <p:cNvSpPr txBox="1"/>
          <p:nvPr/>
        </p:nvSpPr>
        <p:spPr>
          <a:xfrm>
            <a:off x="9815448" y="1967206"/>
            <a:ext cx="150660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$115</a:t>
            </a:r>
            <a:endParaRPr lang="he-IL" sz="4400" b="1" dirty="0">
              <a:solidFill>
                <a:schemeClr val="bg1"/>
              </a:solidFill>
              <a:latin typeface="Poppins Black" panose="00000A00000000000000" pitchFamily="2" charset="0"/>
              <a:sym typeface="Helvetica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925AD5B7-E55D-9976-26F7-0F85BC2DC60F}"/>
              </a:ext>
            </a:extLst>
          </p:cNvPr>
          <p:cNvSpPr txBox="1"/>
          <p:nvPr/>
        </p:nvSpPr>
        <p:spPr>
          <a:xfrm>
            <a:off x="9458260" y="2609520"/>
            <a:ext cx="2220984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saved monthly </a:t>
            </a:r>
            <a:endParaRPr lang="he-IL" sz="2000" dirty="0">
              <a:solidFill>
                <a:schemeClr val="bg1"/>
              </a:solidFill>
              <a:latin typeface="Poppins SemiBold" panose="00000700000000000000" pitchFamily="2" charset="0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BAA67F15-ECB7-A894-FCA8-1E998E1803AA}"/>
              </a:ext>
            </a:extLst>
          </p:cNvPr>
          <p:cNvSpPr txBox="1"/>
          <p:nvPr/>
        </p:nvSpPr>
        <p:spPr>
          <a:xfrm>
            <a:off x="9565688" y="3900625"/>
            <a:ext cx="2006128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  <a:sym typeface="Helvetica"/>
              </a:rPr>
              <a:t>$1380</a:t>
            </a:r>
            <a:endParaRPr lang="he-IL" sz="4400" b="1" dirty="0">
              <a:solidFill>
                <a:schemeClr val="bg1"/>
              </a:solidFill>
              <a:latin typeface="Poppins Black" panose="00000A00000000000000" pitchFamily="2" charset="0"/>
              <a:sym typeface="Helvetica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220F716A-846A-9176-9E9C-F6F00EC01E90}"/>
              </a:ext>
            </a:extLst>
          </p:cNvPr>
          <p:cNvSpPr txBox="1"/>
          <p:nvPr/>
        </p:nvSpPr>
        <p:spPr>
          <a:xfrm>
            <a:off x="9458260" y="4525109"/>
            <a:ext cx="2220984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Annual ROI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22CF5ACC-E07B-96D5-5E20-F2DDA2C0267F}"/>
              </a:ext>
            </a:extLst>
          </p:cNvPr>
          <p:cNvSpPr txBox="1"/>
          <p:nvPr/>
        </p:nvSpPr>
        <p:spPr>
          <a:xfrm>
            <a:off x="493229" y="5411210"/>
            <a:ext cx="4698051" cy="6001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11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*Numbers represent a single system in Mexico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**Calculations are market-specific</a:t>
            </a:r>
          </a:p>
          <a:p>
            <a:r>
              <a:rPr lang="en-US" sz="11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  <a:sym typeface="Helvetica"/>
              </a:rPr>
              <a:t>*** </a:t>
            </a:r>
            <a:r>
              <a:rPr lang="en-US" sz="11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  <a:sym typeface="Calibri"/>
              </a:rPr>
              <a:t>ROI V Fertilizer calculations can be made through this </a:t>
            </a:r>
            <a:r>
              <a:rPr lang="en-US" sz="1100" dirty="0">
                <a:solidFill>
                  <a:srgbClr val="FFCC33"/>
                </a:solidFill>
                <a:latin typeface="Poppins Light" pitchFamily="2" charset="77"/>
                <a:cs typeface="Poppins Light" pitchFamily="2" charset="77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US" sz="1100" dirty="0">
              <a:solidFill>
                <a:srgbClr val="FFCC33"/>
              </a:solidFill>
              <a:latin typeface="Poppins Light" pitchFamily="2" charset="77"/>
              <a:cs typeface="Poppins Light" pitchFamily="2" charset="77"/>
              <a:sym typeface="Calibri"/>
            </a:endParaRPr>
          </a:p>
        </p:txBody>
      </p:sp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E009CF59-511E-365B-2A89-A5857EE94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364730">
            <a:off x="10337074" y="3246736"/>
            <a:ext cx="609600" cy="495300"/>
          </a:xfrm>
          <a:prstGeom prst="rect">
            <a:avLst/>
          </a:prstGeom>
        </p:spPr>
      </p:pic>
      <p:sp>
        <p:nvSpPr>
          <p:cNvPr id="13" name="תיבת טקסט 11">
            <a:extLst>
              <a:ext uri="{FF2B5EF4-FFF2-40B4-BE49-F238E27FC236}">
                <a16:creationId xmlns:a16="http://schemas.microsoft.com/office/drawing/2014/main" id="{7B9F82EF-4048-4B9F-8B1A-3915B5CFF724}"/>
              </a:ext>
            </a:extLst>
          </p:cNvPr>
          <p:cNvSpPr txBox="1"/>
          <p:nvPr/>
        </p:nvSpPr>
        <p:spPr>
          <a:xfrm>
            <a:off x="9053302" y="815555"/>
            <a:ext cx="2963119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HBG System </a:t>
            </a:r>
            <a:endParaRPr lang="he-IL" sz="2400" dirty="0">
              <a:solidFill>
                <a:schemeClr val="bg1"/>
              </a:solidFill>
              <a:latin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7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ציין מיקום טקסט 1">
            <a:extLst>
              <a:ext uri="{FF2B5EF4-FFF2-40B4-BE49-F238E27FC236}">
                <a16:creationId xmlns:a16="http://schemas.microsoft.com/office/drawing/2014/main" id="{F38238D4-E0FB-4713-BEB8-43AEDAE6F3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7068" y="649358"/>
            <a:ext cx="7215305" cy="716042"/>
          </a:xfrm>
        </p:spPr>
        <p:txBody>
          <a:bodyPr/>
          <a:lstStyle/>
          <a:p>
            <a:r>
              <a:rPr lang="en-US" dirty="0"/>
              <a:t>Better ROI</a:t>
            </a:r>
            <a:endParaRPr lang="he-I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9D5EA4-128C-440E-9191-CBFD2E5DDA37}"/>
              </a:ext>
            </a:extLst>
          </p:cNvPr>
          <p:cNvSpPr txBox="1"/>
          <p:nvPr/>
        </p:nvSpPr>
        <p:spPr>
          <a:xfrm>
            <a:off x="306724" y="1159778"/>
            <a:ext cx="1111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33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GIVE THE BIOFERTILIZER A “MACRO PLANT” BOOST!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3333"/>
              </a:solidFill>
              <a:effectLst/>
              <a:uLnTx/>
              <a:uFillTx/>
              <a:latin typeface="Poppins Light" pitchFamily="2" charset="77"/>
              <a:ea typeface="+mn-ea"/>
              <a:cs typeface="Poppins Light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02C124-2310-47F6-8B79-7B1F648C2E00}"/>
              </a:ext>
            </a:extLst>
          </p:cNvPr>
          <p:cNvSpPr/>
          <p:nvPr/>
        </p:nvSpPr>
        <p:spPr>
          <a:xfrm>
            <a:off x="4709626" y="2744788"/>
            <a:ext cx="29631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33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Increase yield production </a:t>
            </a:r>
          </a:p>
        </p:txBody>
      </p:sp>
      <p:grpSp>
        <p:nvGrpSpPr>
          <p:cNvPr id="15" name="קבוצה 22">
            <a:extLst>
              <a:ext uri="{FF2B5EF4-FFF2-40B4-BE49-F238E27FC236}">
                <a16:creationId xmlns:a16="http://schemas.microsoft.com/office/drawing/2014/main" id="{66B4D9F6-DFD5-4503-B4F6-B55673A903F4}"/>
              </a:ext>
            </a:extLst>
          </p:cNvPr>
          <p:cNvGrpSpPr/>
          <p:nvPr/>
        </p:nvGrpSpPr>
        <p:grpSpPr>
          <a:xfrm>
            <a:off x="4709626" y="2592388"/>
            <a:ext cx="2772747" cy="0"/>
            <a:chOff x="597470" y="2695809"/>
            <a:chExt cx="2772747" cy="0"/>
          </a:xfrm>
        </p:grpSpPr>
        <p:cxnSp>
          <p:nvCxnSpPr>
            <p:cNvPr id="16" name="מחבר ישר 23">
              <a:extLst>
                <a:ext uri="{FF2B5EF4-FFF2-40B4-BE49-F238E27FC236}">
                  <a16:creationId xmlns:a16="http://schemas.microsoft.com/office/drawing/2014/main" id="{6A260B4A-CB29-4481-BF58-A4F0AC46D297}"/>
                </a:ext>
              </a:extLst>
            </p:cNvPr>
            <p:cNvCxnSpPr>
              <a:cxnSpLocks/>
            </p:cNvCxnSpPr>
            <p:nvPr/>
          </p:nvCxnSpPr>
          <p:spPr>
            <a:xfrm>
              <a:off x="597470" y="2695809"/>
              <a:ext cx="756830" cy="0"/>
            </a:xfrm>
            <a:prstGeom prst="line">
              <a:avLst/>
            </a:prstGeom>
            <a:ln w="57150"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מחבר ישר 24">
              <a:extLst>
                <a:ext uri="{FF2B5EF4-FFF2-40B4-BE49-F238E27FC236}">
                  <a16:creationId xmlns:a16="http://schemas.microsoft.com/office/drawing/2014/main" id="{179EC938-F1A8-4DBE-91CC-F37D3692D137}"/>
                </a:ext>
              </a:extLst>
            </p:cNvPr>
            <p:cNvCxnSpPr>
              <a:cxnSpLocks/>
            </p:cNvCxnSpPr>
            <p:nvPr/>
          </p:nvCxnSpPr>
          <p:spPr>
            <a:xfrm>
              <a:off x="1319466" y="2695809"/>
              <a:ext cx="2050751" cy="0"/>
            </a:xfrm>
            <a:prstGeom prst="line">
              <a:avLst/>
            </a:prstGeom>
            <a:ln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963F306-5F9D-494D-A451-43E1457DB8D7}"/>
              </a:ext>
            </a:extLst>
          </p:cNvPr>
          <p:cNvSpPr/>
          <p:nvPr/>
        </p:nvSpPr>
        <p:spPr>
          <a:xfrm>
            <a:off x="306724" y="2744788"/>
            <a:ext cx="39668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33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Create engagement with your client and generate future  sales </a:t>
            </a:r>
          </a:p>
        </p:txBody>
      </p:sp>
      <p:grpSp>
        <p:nvGrpSpPr>
          <p:cNvPr id="27" name="קבוצה 22">
            <a:extLst>
              <a:ext uri="{FF2B5EF4-FFF2-40B4-BE49-F238E27FC236}">
                <a16:creationId xmlns:a16="http://schemas.microsoft.com/office/drawing/2014/main" id="{3A1302C6-0DD5-40DF-AD4F-74DEE2732311}"/>
              </a:ext>
            </a:extLst>
          </p:cNvPr>
          <p:cNvGrpSpPr/>
          <p:nvPr/>
        </p:nvGrpSpPr>
        <p:grpSpPr>
          <a:xfrm>
            <a:off x="306724" y="2592388"/>
            <a:ext cx="2772747" cy="0"/>
            <a:chOff x="597470" y="2695809"/>
            <a:chExt cx="2772747" cy="0"/>
          </a:xfrm>
        </p:grpSpPr>
        <p:cxnSp>
          <p:nvCxnSpPr>
            <p:cNvPr id="28" name="מחבר ישר 23">
              <a:extLst>
                <a:ext uri="{FF2B5EF4-FFF2-40B4-BE49-F238E27FC236}">
                  <a16:creationId xmlns:a16="http://schemas.microsoft.com/office/drawing/2014/main" id="{F04A4C11-6ACB-48D0-9609-A09483DB04A5}"/>
                </a:ext>
              </a:extLst>
            </p:cNvPr>
            <p:cNvCxnSpPr>
              <a:cxnSpLocks/>
            </p:cNvCxnSpPr>
            <p:nvPr/>
          </p:nvCxnSpPr>
          <p:spPr>
            <a:xfrm>
              <a:off x="597470" y="2695809"/>
              <a:ext cx="756830" cy="0"/>
            </a:xfrm>
            <a:prstGeom prst="line">
              <a:avLst/>
            </a:prstGeom>
            <a:ln w="57150"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מחבר ישר 24">
              <a:extLst>
                <a:ext uri="{FF2B5EF4-FFF2-40B4-BE49-F238E27FC236}">
                  <a16:creationId xmlns:a16="http://schemas.microsoft.com/office/drawing/2014/main" id="{770BDCB0-503F-49B0-9F09-DA6BC4DAC4BC}"/>
                </a:ext>
              </a:extLst>
            </p:cNvPr>
            <p:cNvCxnSpPr>
              <a:cxnSpLocks/>
            </p:cNvCxnSpPr>
            <p:nvPr/>
          </p:nvCxnSpPr>
          <p:spPr>
            <a:xfrm>
              <a:off x="1319466" y="2695809"/>
              <a:ext cx="2050751" cy="0"/>
            </a:xfrm>
            <a:prstGeom prst="line">
              <a:avLst/>
            </a:prstGeom>
            <a:ln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06F70F3-D973-49F2-A2F0-7A35EE686EE7}"/>
              </a:ext>
            </a:extLst>
          </p:cNvPr>
          <p:cNvSpPr/>
          <p:nvPr/>
        </p:nvSpPr>
        <p:spPr>
          <a:xfrm>
            <a:off x="8280140" y="2744788"/>
            <a:ext cx="36051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33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Ensure and increase savings on chemical fertilizer </a:t>
            </a:r>
          </a:p>
        </p:txBody>
      </p:sp>
      <p:grpSp>
        <p:nvGrpSpPr>
          <p:cNvPr id="31" name="קבוצה 22">
            <a:extLst>
              <a:ext uri="{FF2B5EF4-FFF2-40B4-BE49-F238E27FC236}">
                <a16:creationId xmlns:a16="http://schemas.microsoft.com/office/drawing/2014/main" id="{B245E38F-DB07-4176-BAC3-DFF7B17E2B42}"/>
              </a:ext>
            </a:extLst>
          </p:cNvPr>
          <p:cNvGrpSpPr/>
          <p:nvPr/>
        </p:nvGrpSpPr>
        <p:grpSpPr>
          <a:xfrm>
            <a:off x="8280140" y="2592388"/>
            <a:ext cx="2772747" cy="0"/>
            <a:chOff x="597470" y="2695809"/>
            <a:chExt cx="2772747" cy="0"/>
          </a:xfrm>
        </p:grpSpPr>
        <p:cxnSp>
          <p:nvCxnSpPr>
            <p:cNvPr id="32" name="מחבר ישר 23">
              <a:extLst>
                <a:ext uri="{FF2B5EF4-FFF2-40B4-BE49-F238E27FC236}">
                  <a16:creationId xmlns:a16="http://schemas.microsoft.com/office/drawing/2014/main" id="{1CECE99B-34C5-4708-BAF2-B595030126BF}"/>
                </a:ext>
              </a:extLst>
            </p:cNvPr>
            <p:cNvCxnSpPr>
              <a:cxnSpLocks/>
            </p:cNvCxnSpPr>
            <p:nvPr/>
          </p:nvCxnSpPr>
          <p:spPr>
            <a:xfrm>
              <a:off x="597470" y="2695809"/>
              <a:ext cx="756830" cy="0"/>
            </a:xfrm>
            <a:prstGeom prst="line">
              <a:avLst/>
            </a:prstGeom>
            <a:ln w="57150"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מחבר ישר 24">
              <a:extLst>
                <a:ext uri="{FF2B5EF4-FFF2-40B4-BE49-F238E27FC236}">
                  <a16:creationId xmlns:a16="http://schemas.microsoft.com/office/drawing/2014/main" id="{2145D955-59CF-4CFA-AFBF-3D1629DE9EB8}"/>
                </a:ext>
              </a:extLst>
            </p:cNvPr>
            <p:cNvCxnSpPr>
              <a:cxnSpLocks/>
            </p:cNvCxnSpPr>
            <p:nvPr/>
          </p:nvCxnSpPr>
          <p:spPr>
            <a:xfrm>
              <a:off x="1319466" y="2695809"/>
              <a:ext cx="2050751" cy="0"/>
            </a:xfrm>
            <a:prstGeom prst="line">
              <a:avLst/>
            </a:prstGeom>
            <a:ln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293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D1125-A8F6-4D54-BAF0-57236D500A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70746" y="4025511"/>
            <a:ext cx="7249885" cy="1762866"/>
          </a:xfrm>
        </p:spPr>
        <p:txBody>
          <a:bodyPr/>
          <a:lstStyle/>
          <a:p>
            <a:r>
              <a:rPr lang="en-US" dirty="0"/>
              <a:t>Supreme solution for plat nutrition </a:t>
            </a:r>
          </a:p>
          <a:p>
            <a:r>
              <a:rPr lang="en-US" dirty="0"/>
              <a:t>Macronutrients booster </a:t>
            </a:r>
          </a:p>
          <a:p>
            <a:r>
              <a:rPr lang="en-US" dirty="0"/>
              <a:t>Biofertilizer complementary </a:t>
            </a:r>
          </a:p>
          <a:p>
            <a:r>
              <a:rPr lang="en-US" dirty="0"/>
              <a:t>Reduce costs of chemical fertilizer </a:t>
            </a:r>
          </a:p>
          <a:p>
            <a:r>
              <a:rPr lang="en-US" dirty="0"/>
              <a:t>Improve nutrients absorption </a:t>
            </a:r>
          </a:p>
          <a:p>
            <a:r>
              <a:rPr lang="en-US" dirty="0"/>
              <a:t>Increase yields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CAE6A0-F0F9-4ECB-8F4A-153A0CFB319E}"/>
              </a:ext>
            </a:extLst>
          </p:cNvPr>
          <p:cNvSpPr/>
          <p:nvPr/>
        </p:nvSpPr>
        <p:spPr>
          <a:xfrm>
            <a:off x="3247516" y="964400"/>
            <a:ext cx="7531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33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</a:rPr>
              <a:t>HomeBiogas Biofertilizer together with  “Macro plant” provide a supreme solution for efficient plant nutrition.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333"/>
              </a:solidFill>
              <a:effectLst/>
              <a:uLnTx/>
              <a:uFillTx/>
              <a:latin typeface="Poppins Light" pitchFamily="2" charset="77"/>
              <a:ea typeface="+mn-ea"/>
              <a:cs typeface="Poppins Ligh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3333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</a:rPr>
              <a:t>“Macro Plant”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33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</a:rPr>
              <a:t>provides the essential bacteria to fixate and assimilate Nitrogen, Phosphorus and Potassium (NPK).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33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</a:rPr>
              <a:t>Colonizing microbes in the rhizosphere* area provide optimal conditions to enable uptake of these primary nutrients.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B407D9-B015-4DC6-99E8-09AD68493208}"/>
              </a:ext>
            </a:extLst>
          </p:cNvPr>
          <p:cNvSpPr/>
          <p:nvPr/>
        </p:nvSpPr>
        <p:spPr>
          <a:xfrm>
            <a:off x="3161889" y="425478"/>
            <a:ext cx="2409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3333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“Macro Plant”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20B0604020202020204" charset="0"/>
              <a:ea typeface="+mn-ea"/>
              <a:cs typeface="Poppins" panose="020B060402020202020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D1120C-1F22-4594-B124-7F49F0EACB3C}"/>
              </a:ext>
            </a:extLst>
          </p:cNvPr>
          <p:cNvSpPr/>
          <p:nvPr/>
        </p:nvSpPr>
        <p:spPr>
          <a:xfrm>
            <a:off x="3270746" y="3597153"/>
            <a:ext cx="1226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33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</a:rPr>
              <a:t>Benefits: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DB4D9-8502-4895-A217-FA6B60B96CBE}"/>
              </a:ext>
            </a:extLst>
          </p:cNvPr>
          <p:cNvSpPr txBox="1"/>
          <p:nvPr/>
        </p:nvSpPr>
        <p:spPr>
          <a:xfrm>
            <a:off x="2220687" y="6265865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33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</a:rPr>
              <a:t>*Area around a plant root that is inhabited by a unique population of microorganisms, where nutrients are uptake.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4AC9A2-A2FD-4A0F-B50B-34077E3C94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70" y="322201"/>
            <a:ext cx="2857628" cy="408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8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1D5F9E7-339B-01FC-6BBE-FBBCAB7109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4213" y="1018887"/>
            <a:ext cx="2538206" cy="727116"/>
          </a:xfrm>
        </p:spPr>
        <p:txBody>
          <a:bodyPr/>
          <a:lstStyle/>
          <a:p>
            <a:r>
              <a:rPr lang="en-US" sz="4800" dirty="0"/>
              <a:t>Q&amp;A</a:t>
            </a:r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8BEC8A77-1829-1E43-93D6-DA3DC1949B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27471" y="2799855"/>
            <a:ext cx="3190497" cy="65978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Quantity</a:t>
            </a: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A00485A8-EBF4-7CA3-1816-31EBAD04F2AA}"/>
              </a:ext>
            </a:extLst>
          </p:cNvPr>
          <p:cNvGrpSpPr/>
          <p:nvPr/>
        </p:nvGrpSpPr>
        <p:grpSpPr>
          <a:xfrm rot="5400000">
            <a:off x="-169322" y="4089181"/>
            <a:ext cx="2772747" cy="0"/>
            <a:chOff x="597470" y="2695809"/>
            <a:chExt cx="2772747" cy="0"/>
          </a:xfrm>
        </p:grpSpPr>
        <p:cxnSp>
          <p:nvCxnSpPr>
            <p:cNvPr id="4" name="מחבר ישר 3">
              <a:extLst>
                <a:ext uri="{FF2B5EF4-FFF2-40B4-BE49-F238E27FC236}">
                  <a16:creationId xmlns:a16="http://schemas.microsoft.com/office/drawing/2014/main" id="{83E25588-A89E-D5C9-C6DE-7485ED5F9BC7}"/>
                </a:ext>
              </a:extLst>
            </p:cNvPr>
            <p:cNvCxnSpPr>
              <a:cxnSpLocks/>
            </p:cNvCxnSpPr>
            <p:nvPr/>
          </p:nvCxnSpPr>
          <p:spPr>
            <a:xfrm>
              <a:off x="597470" y="2695809"/>
              <a:ext cx="756830" cy="0"/>
            </a:xfrm>
            <a:prstGeom prst="line">
              <a:avLst/>
            </a:prstGeom>
            <a:ln w="57150"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מחבר ישר 6">
              <a:extLst>
                <a:ext uri="{FF2B5EF4-FFF2-40B4-BE49-F238E27FC236}">
                  <a16:creationId xmlns:a16="http://schemas.microsoft.com/office/drawing/2014/main" id="{7D27B72D-5816-E70C-347B-31240ADC9C74}"/>
                </a:ext>
              </a:extLst>
            </p:cNvPr>
            <p:cNvCxnSpPr>
              <a:cxnSpLocks/>
            </p:cNvCxnSpPr>
            <p:nvPr/>
          </p:nvCxnSpPr>
          <p:spPr>
            <a:xfrm>
              <a:off x="1319466" y="2695809"/>
              <a:ext cx="2050751" cy="0"/>
            </a:xfrm>
            <a:prstGeom prst="line">
              <a:avLst/>
            </a:prstGeom>
            <a:ln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מציין מיקום טקסט 5">
            <a:extLst>
              <a:ext uri="{FF2B5EF4-FFF2-40B4-BE49-F238E27FC236}">
                <a16:creationId xmlns:a16="http://schemas.microsoft.com/office/drawing/2014/main" id="{B9B3AF08-AD37-70FE-3634-E9B0F8AF98D9}"/>
              </a:ext>
            </a:extLst>
          </p:cNvPr>
          <p:cNvSpPr txBox="1">
            <a:spLocks/>
          </p:cNvSpPr>
          <p:nvPr/>
        </p:nvSpPr>
        <p:spPr>
          <a:xfrm>
            <a:off x="4876608" y="2799855"/>
            <a:ext cx="3190497" cy="65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 kern="1200">
                <a:solidFill>
                  <a:srgbClr val="00333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Nutritional characteristics </a:t>
            </a:r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2492EB1C-FC5E-F078-4565-8A741BC8E5DD}"/>
              </a:ext>
            </a:extLst>
          </p:cNvPr>
          <p:cNvGrpSpPr/>
          <p:nvPr/>
        </p:nvGrpSpPr>
        <p:grpSpPr>
          <a:xfrm rot="5400000">
            <a:off x="3479815" y="4089181"/>
            <a:ext cx="2772747" cy="0"/>
            <a:chOff x="597470" y="2695809"/>
            <a:chExt cx="2772747" cy="0"/>
          </a:xfrm>
        </p:grpSpPr>
        <p:cxnSp>
          <p:nvCxnSpPr>
            <p:cNvPr id="10" name="מחבר ישר 9">
              <a:extLst>
                <a:ext uri="{FF2B5EF4-FFF2-40B4-BE49-F238E27FC236}">
                  <a16:creationId xmlns:a16="http://schemas.microsoft.com/office/drawing/2014/main" id="{EAF72ADF-54A0-D919-2F60-DF26DCD044FB}"/>
                </a:ext>
              </a:extLst>
            </p:cNvPr>
            <p:cNvCxnSpPr>
              <a:cxnSpLocks/>
            </p:cNvCxnSpPr>
            <p:nvPr/>
          </p:nvCxnSpPr>
          <p:spPr>
            <a:xfrm>
              <a:off x="597470" y="2695809"/>
              <a:ext cx="756830" cy="0"/>
            </a:xfrm>
            <a:prstGeom prst="line">
              <a:avLst/>
            </a:prstGeom>
            <a:ln w="57150"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מחבר ישר 10">
              <a:extLst>
                <a:ext uri="{FF2B5EF4-FFF2-40B4-BE49-F238E27FC236}">
                  <a16:creationId xmlns:a16="http://schemas.microsoft.com/office/drawing/2014/main" id="{DEA5C272-857F-A17B-62A1-3A935953C512}"/>
                </a:ext>
              </a:extLst>
            </p:cNvPr>
            <p:cNvCxnSpPr>
              <a:cxnSpLocks/>
            </p:cNvCxnSpPr>
            <p:nvPr/>
          </p:nvCxnSpPr>
          <p:spPr>
            <a:xfrm>
              <a:off x="1319466" y="2695809"/>
              <a:ext cx="2050751" cy="0"/>
            </a:xfrm>
            <a:prstGeom prst="line">
              <a:avLst/>
            </a:prstGeom>
            <a:ln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5789D451-2CF3-E4F3-A723-FC92BB667F2F}"/>
              </a:ext>
            </a:extLst>
          </p:cNvPr>
          <p:cNvSpPr txBox="1"/>
          <p:nvPr/>
        </p:nvSpPr>
        <p:spPr>
          <a:xfrm>
            <a:off x="5010397" y="3744686"/>
            <a:ext cx="249936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Characteristics stay constant if the system is ‘fed’ similar components. All Biofertilizers have all the micro &amp; macro nutrients plants need – just in different concentrations.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5A244F3B-8C12-1A23-3ED3-8A8AB3246C13}"/>
              </a:ext>
            </a:extLst>
          </p:cNvPr>
          <p:cNvSpPr txBox="1"/>
          <p:nvPr/>
        </p:nvSpPr>
        <p:spPr>
          <a:xfrm>
            <a:off x="1300300" y="3744686"/>
            <a:ext cx="249936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Minimal application of biofertilizer: 1L/m2 (before dilution)</a:t>
            </a:r>
          </a:p>
        </p:txBody>
      </p:sp>
      <p:sp>
        <p:nvSpPr>
          <p:cNvPr id="14" name="מציין מיקום טקסט 5">
            <a:extLst>
              <a:ext uri="{FF2B5EF4-FFF2-40B4-BE49-F238E27FC236}">
                <a16:creationId xmlns:a16="http://schemas.microsoft.com/office/drawing/2014/main" id="{1BC90E5A-9D86-197F-B981-0BA24F4C0C53}"/>
              </a:ext>
            </a:extLst>
          </p:cNvPr>
          <p:cNvSpPr txBox="1">
            <a:spLocks/>
          </p:cNvSpPr>
          <p:nvPr/>
        </p:nvSpPr>
        <p:spPr>
          <a:xfrm>
            <a:off x="8456439" y="2799855"/>
            <a:ext cx="3190497" cy="65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 kern="1200">
                <a:solidFill>
                  <a:srgbClr val="00333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Concentration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(vs. chemical fertilizer) </a:t>
            </a: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9CC49134-5CAE-0B54-F4DA-AA35D74DAB17}"/>
              </a:ext>
            </a:extLst>
          </p:cNvPr>
          <p:cNvGrpSpPr/>
          <p:nvPr/>
        </p:nvGrpSpPr>
        <p:grpSpPr>
          <a:xfrm rot="5400000">
            <a:off x="7059646" y="4089181"/>
            <a:ext cx="2772747" cy="0"/>
            <a:chOff x="597470" y="2695809"/>
            <a:chExt cx="2772747" cy="0"/>
          </a:xfrm>
        </p:grpSpPr>
        <p:cxnSp>
          <p:nvCxnSpPr>
            <p:cNvPr id="16" name="מחבר ישר 15">
              <a:extLst>
                <a:ext uri="{FF2B5EF4-FFF2-40B4-BE49-F238E27FC236}">
                  <a16:creationId xmlns:a16="http://schemas.microsoft.com/office/drawing/2014/main" id="{07BDD34F-C331-34EE-633B-2C5A98EC5418}"/>
                </a:ext>
              </a:extLst>
            </p:cNvPr>
            <p:cNvCxnSpPr>
              <a:cxnSpLocks/>
            </p:cNvCxnSpPr>
            <p:nvPr/>
          </p:nvCxnSpPr>
          <p:spPr>
            <a:xfrm>
              <a:off x="597470" y="2695809"/>
              <a:ext cx="756830" cy="0"/>
            </a:xfrm>
            <a:prstGeom prst="line">
              <a:avLst/>
            </a:prstGeom>
            <a:ln w="57150"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מחבר ישר 16">
              <a:extLst>
                <a:ext uri="{FF2B5EF4-FFF2-40B4-BE49-F238E27FC236}">
                  <a16:creationId xmlns:a16="http://schemas.microsoft.com/office/drawing/2014/main" id="{AABCBF7E-D76A-5394-A042-3278B4F8B6E7}"/>
                </a:ext>
              </a:extLst>
            </p:cNvPr>
            <p:cNvCxnSpPr>
              <a:cxnSpLocks/>
            </p:cNvCxnSpPr>
            <p:nvPr/>
          </p:nvCxnSpPr>
          <p:spPr>
            <a:xfrm>
              <a:off x="1319466" y="2695809"/>
              <a:ext cx="2050751" cy="0"/>
            </a:xfrm>
            <a:prstGeom prst="line">
              <a:avLst/>
            </a:prstGeom>
            <a:ln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73759540-8519-527E-036B-19E3017BDDE6}"/>
              </a:ext>
            </a:extLst>
          </p:cNvPr>
          <p:cNvSpPr txBox="1"/>
          <p:nvPr/>
        </p:nvSpPr>
        <p:spPr>
          <a:xfrm>
            <a:off x="8590228" y="3744686"/>
            <a:ext cx="2499360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solidFill>
                  <a:srgbClr val="003333"/>
                </a:solidFill>
                <a:latin typeface="Poppins Light" pitchFamily="2" charset="77"/>
                <a:cs typeface="Poppins Light" pitchFamily="2" charset="77"/>
              </a:rPr>
              <a:t>One system produces tens of thousands of liters each year, so quantity compensates for concentration</a:t>
            </a:r>
          </a:p>
        </p:txBody>
      </p:sp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278CF447-A291-8166-13F3-157D5F208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363" y="2910671"/>
            <a:ext cx="323850" cy="438150"/>
          </a:xfrm>
          <a:prstGeom prst="rect">
            <a:avLst/>
          </a:prstGeom>
        </p:spPr>
      </p:pic>
      <p:pic>
        <p:nvPicPr>
          <p:cNvPr id="22" name="גרפיקה 21">
            <a:extLst>
              <a:ext uri="{FF2B5EF4-FFF2-40B4-BE49-F238E27FC236}">
                <a16:creationId xmlns:a16="http://schemas.microsoft.com/office/drawing/2014/main" id="{581C697F-5289-3A1A-47CD-865BD1C0D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9488" y="2848841"/>
            <a:ext cx="504710" cy="504710"/>
          </a:xfrm>
          <a:prstGeom prst="rect">
            <a:avLst/>
          </a:prstGeom>
        </p:spPr>
      </p:pic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2616650C-2C79-2080-0F2E-1F25EBAC2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25168" y="2920196"/>
            <a:ext cx="5143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17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374</Words>
  <Application>Microsoft Office PowerPoint</Application>
  <PresentationFormat>Widescreen</PresentationFormat>
  <Paragraphs>69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Encode Sans Condensed</vt:lpstr>
      <vt:lpstr>Helvetica</vt:lpstr>
      <vt:lpstr>Poppins</vt:lpstr>
      <vt:lpstr>Poppins Black</vt:lpstr>
      <vt:lpstr>Poppins Light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Ronit Segal</dc:creator>
  <cp:lastModifiedBy>Ronit Segal</cp:lastModifiedBy>
  <cp:revision>4</cp:revision>
  <dcterms:created xsi:type="dcterms:W3CDTF">2022-09-19T18:57:38Z</dcterms:created>
  <dcterms:modified xsi:type="dcterms:W3CDTF">2022-09-22T13:15:07Z</dcterms:modified>
</cp:coreProperties>
</file>