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2"/>
    <p:sldId id="257" r:id="rId3"/>
    <p:sldId id="258" r:id="rId4"/>
    <p:sldId id="259" r:id="rId5"/>
    <p:sldId id="260" r:id="rId6"/>
    <p:sldId id="261" r:id="rId7"/>
    <p:sldId id="263" r:id="rId8"/>
    <p:sldId id="267" r:id="rId9"/>
    <p:sldId id="268" r:id="rId10"/>
    <p:sldId id="269" r:id="rId11"/>
    <p:sldId id="270" r:id="rId12"/>
    <p:sldId id="278" r:id="rId13"/>
    <p:sldId id="279" r:id="rId14"/>
    <p:sldId id="280" r:id="rId15"/>
    <p:sldId id="281" r:id="rId16"/>
    <p:sldId id="274" r:id="rId17"/>
    <p:sldId id="275" r:id="rId18"/>
    <p:sldId id="277" r:id="rId1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782ACE-5946-47AD-9F10-E0A8CCAA8566}" v="6" dt="2022-08-22T10:30:15.903"/>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54" autoAdjust="0"/>
    <p:restoredTop sz="94660"/>
  </p:normalViewPr>
  <p:slideViewPr>
    <p:cSldViewPr snapToGrid="0">
      <p:cViewPr varScale="1">
        <p:scale>
          <a:sx n="63" d="100"/>
          <a:sy n="63" d="100"/>
        </p:scale>
        <p:origin x="812"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0" name="Shape 100"/>
          <p:cNvSpPr>
            <a:spLocks noGrp="1" noRot="1" noChangeAspect="1"/>
          </p:cNvSpPr>
          <p:nvPr>
            <p:ph type="sldImg"/>
          </p:nvPr>
        </p:nvSpPr>
        <p:spPr>
          <a:xfrm>
            <a:off x="1143000" y="685800"/>
            <a:ext cx="4572000" cy="3429000"/>
          </a:xfrm>
          <a:prstGeom prst="rect">
            <a:avLst/>
          </a:prstGeom>
        </p:spPr>
        <p:txBody>
          <a:bodyPr/>
          <a:lstStyle/>
          <a:p>
            <a:endParaRPr/>
          </a:p>
        </p:txBody>
      </p:sp>
      <p:sp>
        <p:nvSpPr>
          <p:cNvPr id="101" name="Shape 10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algn="r" latinLnBrk="0">
      <a:defRPr sz="1200">
        <a:latin typeface="+mn-lt"/>
        <a:ea typeface="+mn-ea"/>
        <a:cs typeface="+mn-cs"/>
        <a:sym typeface="Calibri"/>
      </a:defRPr>
    </a:lvl1pPr>
    <a:lvl2pPr indent="228600" algn="r" latinLnBrk="0">
      <a:defRPr sz="1200">
        <a:latin typeface="+mn-lt"/>
        <a:ea typeface="+mn-ea"/>
        <a:cs typeface="+mn-cs"/>
        <a:sym typeface="Calibri"/>
      </a:defRPr>
    </a:lvl2pPr>
    <a:lvl3pPr indent="457200" algn="r" latinLnBrk="0">
      <a:defRPr sz="1200">
        <a:latin typeface="+mn-lt"/>
        <a:ea typeface="+mn-ea"/>
        <a:cs typeface="+mn-cs"/>
        <a:sym typeface="Calibri"/>
      </a:defRPr>
    </a:lvl3pPr>
    <a:lvl4pPr indent="685800" algn="r" latinLnBrk="0">
      <a:defRPr sz="1200">
        <a:latin typeface="+mn-lt"/>
        <a:ea typeface="+mn-ea"/>
        <a:cs typeface="+mn-cs"/>
        <a:sym typeface="Calibri"/>
      </a:defRPr>
    </a:lvl4pPr>
    <a:lvl5pPr indent="914400" algn="r" latinLnBrk="0">
      <a:defRPr sz="1200">
        <a:latin typeface="+mn-lt"/>
        <a:ea typeface="+mn-ea"/>
        <a:cs typeface="+mn-cs"/>
        <a:sym typeface="Calibri"/>
      </a:defRPr>
    </a:lvl5pPr>
    <a:lvl6pPr indent="1143000" algn="r" latinLnBrk="0">
      <a:defRPr sz="1200">
        <a:latin typeface="+mn-lt"/>
        <a:ea typeface="+mn-ea"/>
        <a:cs typeface="+mn-cs"/>
        <a:sym typeface="Calibri"/>
      </a:defRPr>
    </a:lvl6pPr>
    <a:lvl7pPr indent="1371600" algn="r" latinLnBrk="0">
      <a:defRPr sz="1200">
        <a:latin typeface="+mn-lt"/>
        <a:ea typeface="+mn-ea"/>
        <a:cs typeface="+mn-cs"/>
        <a:sym typeface="Calibri"/>
      </a:defRPr>
    </a:lvl7pPr>
    <a:lvl8pPr indent="1600200" algn="r" latinLnBrk="0">
      <a:defRPr sz="1200">
        <a:latin typeface="+mn-lt"/>
        <a:ea typeface="+mn-ea"/>
        <a:cs typeface="+mn-cs"/>
        <a:sym typeface="Calibri"/>
      </a:defRPr>
    </a:lvl8pPr>
    <a:lvl9pPr indent="1828800" algn="r"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L" dirty="0"/>
          </a:p>
        </p:txBody>
      </p:sp>
    </p:spTree>
    <p:extLst>
      <p:ext uri="{BB962C8B-B14F-4D97-AF65-F5344CB8AC3E}">
        <p14:creationId xmlns:p14="http://schemas.microsoft.com/office/powerpoint/2010/main" val="3302530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L" dirty="0"/>
          </a:p>
        </p:txBody>
      </p:sp>
    </p:spTree>
    <p:extLst>
      <p:ext uri="{BB962C8B-B14F-4D97-AF65-F5344CB8AC3E}">
        <p14:creationId xmlns:p14="http://schemas.microsoft.com/office/powerpoint/2010/main" val="615322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Add: Instagram and </a:t>
            </a:r>
            <a:r>
              <a:rPr lang="en-US" dirty="0" err="1"/>
              <a:t>Linkedin</a:t>
            </a:r>
            <a:r>
              <a:rPr lang="en-US" dirty="0"/>
              <a:t> and </a:t>
            </a:r>
            <a:r>
              <a:rPr lang="en-US" dirty="0" err="1"/>
              <a:t>Tiktok</a:t>
            </a:r>
            <a:r>
              <a:rPr lang="en-US" dirty="0"/>
              <a:t> posts as well </a:t>
            </a:r>
            <a:endParaRPr lang="en-IL" dirty="0"/>
          </a:p>
        </p:txBody>
      </p:sp>
    </p:spTree>
    <p:extLst>
      <p:ext uri="{BB962C8B-B14F-4D97-AF65-F5344CB8AC3E}">
        <p14:creationId xmlns:p14="http://schemas.microsoft.com/office/powerpoint/2010/main" val="2296297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L" dirty="0"/>
          </a:p>
        </p:txBody>
      </p:sp>
    </p:spTree>
    <p:extLst>
      <p:ext uri="{BB962C8B-B14F-4D97-AF65-F5344CB8AC3E}">
        <p14:creationId xmlns:p14="http://schemas.microsoft.com/office/powerpoint/2010/main" val="3673399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77"/>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202"/>
          </a:xfrm>
          <a:prstGeom prst="rect">
            <a:avLst/>
          </a:prstGeom>
        </p:spPr>
        <p:txBody>
          <a:bodyPr/>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90" cy="823927"/>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6172200" y="1681163"/>
            <a:ext cx="5183188" cy="823914"/>
          </a:xfrm>
          <a:prstGeom prst="rect">
            <a:avLst/>
          </a:prstGeom>
        </p:spPr>
        <p:txBody>
          <a:bodyPr anchor="b"/>
          <a:lstStyle/>
          <a:p>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4"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839787" y="2057400"/>
            <a:ext cx="3932238" cy="3811588"/>
          </a:xfrm>
          <a:prstGeom prst="rect">
            <a:avLst/>
          </a:prstGeom>
        </p:spPr>
        <p:txBody>
          <a:bodyPr/>
          <a:lstStyle/>
          <a:p>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21"/>
          </p:nvPr>
        </p:nvSpPr>
        <p:spPr>
          <a:xfrm>
            <a:off x="5183187" y="987425"/>
            <a:ext cx="6172204" cy="4873625"/>
          </a:xfrm>
          <a:prstGeom prst="rect">
            <a:avLst/>
          </a:prstGeom>
        </p:spPr>
        <p:txBody>
          <a:bodyPr lIns="91439" tIns="45719" rIns="91439" bIns="45719">
            <a:noAutofit/>
          </a:bodyPr>
          <a:lstStyle/>
          <a:p>
            <a:endParaRPr/>
          </a:p>
        </p:txBody>
      </p:sp>
      <p:sp>
        <p:nvSpPr>
          <p:cNvPr id="84" name="Body Level One…"/>
          <p:cNvSpPr txBox="1">
            <a:spLocks noGrp="1"/>
          </p:cNvSpPr>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92"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93" name="Body Level One…"/>
          <p:cNvSpPr txBox="1">
            <a:spLocks noGrp="1"/>
          </p:cNvSpPr>
          <p:nvPr>
            <p:ph type="body" sz="quarter" idx="1"/>
          </p:nvPr>
        </p:nvSpPr>
        <p:spPr>
          <a:xfrm>
            <a:off x="1524000" y="3602037"/>
            <a:ext cx="9144000" cy="1655781"/>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xfrm>
            <a:off x="11095181" y="6414762"/>
            <a:ext cx="258620" cy="248301"/>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81" y="6414762"/>
            <a:ext cx="258621" cy="248302"/>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hyperlink" Target="mailto:dana@homebiogas.com" TargetMode="External"/><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hyperlink" Target="mailto:pablo@homebiogas.com" TargetMode="External"/><Relationship Id="rId5" Type="http://schemas.openxmlformats.org/officeDocument/2006/relationships/hyperlink" Target="mailto:ronit@homebiogas.com" TargetMode="Externa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תמונה 2" descr="תמונה 2"/>
          <p:cNvPicPr>
            <a:picLocks noChangeAspect="1"/>
          </p:cNvPicPr>
          <p:nvPr/>
        </p:nvPicPr>
        <p:blipFill>
          <a:blip r:embed="rId3"/>
          <a:stretch>
            <a:fillRect/>
          </a:stretch>
        </p:blipFill>
        <p:spPr>
          <a:xfrm>
            <a:off x="1714" y="0"/>
            <a:ext cx="12188571" cy="6858000"/>
          </a:xfrm>
          <a:prstGeom prst="rect">
            <a:avLst/>
          </a:prstGeom>
          <a:ln w="12700">
            <a:miter lim="400000"/>
          </a:ln>
        </p:spPr>
      </p:pic>
      <p:sp>
        <p:nvSpPr>
          <p:cNvPr id="3" name="Rectangle 2">
            <a:extLst>
              <a:ext uri="{FF2B5EF4-FFF2-40B4-BE49-F238E27FC236}">
                <a16:creationId xmlns:a16="http://schemas.microsoft.com/office/drawing/2014/main" id="{FCB54597-D442-CE3E-313D-A68BFB2A8064}"/>
              </a:ext>
            </a:extLst>
          </p:cNvPr>
          <p:cNvSpPr>
            <a:spLocks noChangeArrowheads="1"/>
          </p:cNvSpPr>
          <p:nvPr/>
        </p:nvSpPr>
        <p:spPr bwMode="auto">
          <a:xfrm>
            <a:off x="5013342" y="4059993"/>
            <a:ext cx="6822487" cy="1590187"/>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s-ES" altLang="en-US" sz="3500" b="1" spc="-64" dirty="0">
                <a:latin typeface="Open Sans Hebrew Condensed"/>
              </a:rPr>
              <a:t>KIT DE </a:t>
            </a:r>
            <a:r>
              <a:rPr lang="es-ES" altLang="en-US" sz="3500" b="1" spc="-64" dirty="0">
                <a:latin typeface="Open Sans Hebrew Condensed"/>
                <a:sym typeface="Open Sans Hebrew Condensed"/>
              </a:rPr>
              <a:t>HERRAMIENTAS</a:t>
            </a:r>
            <a:r>
              <a:rPr lang="es-ES" altLang="en-US" sz="3500" b="1" spc="-64" dirty="0">
                <a:latin typeface="Open Sans Hebrew Condensed"/>
              </a:rPr>
              <a:t> DE DESARROLLO DE CONTENIDO:</a:t>
            </a:r>
          </a:p>
          <a:p>
            <a:pPr marL="0" marR="0" lvl="0" indent="0" algn="ctr" defTabSz="914400" rtl="0" eaLnBrk="0" fontAlgn="base" latinLnBrk="0" hangingPunct="0">
              <a:lnSpc>
                <a:spcPct val="100000"/>
              </a:lnSpc>
              <a:spcBef>
                <a:spcPct val="0"/>
              </a:spcBef>
              <a:spcAft>
                <a:spcPct val="0"/>
              </a:spcAft>
              <a:buClrTx/>
              <a:buSzTx/>
              <a:buFontTx/>
              <a:buNone/>
              <a:tabLst/>
            </a:pPr>
            <a:r>
              <a:rPr lang="es-ES" altLang="en-US" sz="3500" b="1" spc="-64" dirty="0">
                <a:latin typeface="Open Sans Hebrew Condensed"/>
              </a:rPr>
              <a:t>BIOFERTILIZANTES </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 name="תמונה 4" descr="תמונה 4"/>
          <p:cNvPicPr>
            <a:picLocks noChangeAspect="1"/>
          </p:cNvPicPr>
          <p:nvPr/>
        </p:nvPicPr>
        <p:blipFill>
          <a:blip r:embed="rId2"/>
          <a:stretch>
            <a:fillRect/>
          </a:stretch>
        </p:blipFill>
        <p:spPr>
          <a:xfrm>
            <a:off x="0" y="1"/>
            <a:ext cx="12192000" cy="1916822"/>
          </a:xfrm>
          <a:prstGeom prst="rect">
            <a:avLst/>
          </a:prstGeom>
          <a:ln w="12700">
            <a:miter lim="400000"/>
          </a:ln>
        </p:spPr>
      </p:pic>
      <p:sp>
        <p:nvSpPr>
          <p:cNvPr id="185" name="Rectangle"/>
          <p:cNvSpPr/>
          <p:nvPr/>
        </p:nvSpPr>
        <p:spPr>
          <a:xfrm>
            <a:off x="1727200" y="206876"/>
            <a:ext cx="1160928" cy="444506"/>
          </a:xfrm>
          <a:prstGeom prst="rect">
            <a:avLst/>
          </a:prstGeom>
          <a:solidFill>
            <a:srgbClr val="F9D949"/>
          </a:solidFill>
          <a:ln w="12700">
            <a:miter lim="400000"/>
          </a:ln>
        </p:spPr>
        <p:txBody>
          <a:bodyPr lIns="45718" tIns="45718" rIns="45718" bIns="45718" anchor="ctr"/>
          <a:lstStyle/>
          <a:p>
            <a:pPr>
              <a:defRPr>
                <a:latin typeface="+mj-lt"/>
                <a:ea typeface="+mj-ea"/>
                <a:cs typeface="+mj-cs"/>
                <a:sym typeface="Helvetica"/>
              </a:defRPr>
            </a:pPr>
            <a:endParaRPr/>
          </a:p>
        </p:txBody>
      </p:sp>
      <p:sp>
        <p:nvSpPr>
          <p:cNvPr id="10" name="TextBox 9">
            <a:extLst>
              <a:ext uri="{FF2B5EF4-FFF2-40B4-BE49-F238E27FC236}">
                <a16:creationId xmlns:a16="http://schemas.microsoft.com/office/drawing/2014/main" id="{9BE0AAF3-11FD-EE79-793F-B2C9325A011B}"/>
              </a:ext>
            </a:extLst>
          </p:cNvPr>
          <p:cNvSpPr txBox="1"/>
          <p:nvPr/>
        </p:nvSpPr>
        <p:spPr>
          <a:xfrm>
            <a:off x="247286" y="1500453"/>
            <a:ext cx="6098582" cy="400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s-ES" sz="2000" b="1" dirty="0">
                <a:latin typeface="Encode Sans Condensed Bold"/>
              </a:rPr>
              <a:t>VIDEOS DE TESTIMONIOS</a:t>
            </a:r>
            <a:endParaRPr lang="en-US" sz="2000" b="1" dirty="0">
              <a:latin typeface="Encode Sans Condensed Bold"/>
            </a:endParaRPr>
          </a:p>
        </p:txBody>
      </p:sp>
      <p:sp>
        <p:nvSpPr>
          <p:cNvPr id="3" name="TextBox 2">
            <a:extLst>
              <a:ext uri="{FF2B5EF4-FFF2-40B4-BE49-F238E27FC236}">
                <a16:creationId xmlns:a16="http://schemas.microsoft.com/office/drawing/2014/main" id="{2DC9A681-F8EC-5D95-C4E1-5DB0C3D6D04A}"/>
              </a:ext>
            </a:extLst>
          </p:cNvPr>
          <p:cNvSpPr txBox="1"/>
          <p:nvPr/>
        </p:nvSpPr>
        <p:spPr>
          <a:xfrm>
            <a:off x="199913" y="2192035"/>
            <a:ext cx="6348121" cy="39703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indent="-285750" algn="just">
              <a:buFont typeface="Arial" panose="020B0604020202020204" pitchFamily="34" charset="0"/>
              <a:buChar char="•"/>
            </a:pPr>
            <a:r>
              <a:rPr lang="es-ES" dirty="0"/>
              <a:t>Un video que utiliza la voz del agricultor a través de una entrevista basada en una serie de preguntas de la encuesta inicial del papel blanco. Utilizará clips de la granja del agricultor, los mostrará interactuando con el sistema, usando el fertilizante y mostrando los resultados. Es genial usar este estilo de video porque es más creíble para los clientes potenciales. Debe usar este estilo de video si el agricultor se siente cómodo hablando con la cámara; si no, es mejor usar un video que requiera menos participación del agricultor.</a:t>
            </a:r>
          </a:p>
          <a:p>
            <a:pPr marL="285750" indent="-285750" algn="just">
              <a:buFont typeface="Arial" panose="020B0604020202020204" pitchFamily="34" charset="0"/>
              <a:buChar char="•"/>
            </a:pPr>
            <a:endParaRPr lang="es-ES" dirty="0"/>
          </a:p>
          <a:p>
            <a:pPr marL="285750" indent="-285750" algn="just">
              <a:buFont typeface="Arial" panose="020B0604020202020204" pitchFamily="34" charset="0"/>
              <a:buChar char="•"/>
            </a:pPr>
            <a:r>
              <a:rPr lang="es-ES" dirty="0"/>
              <a:t>Pequeñas imágenes del granjero hablando directamente a la cámara (no más del 10 %, la recomendación sería usar más sus voces, mientras muestran acciones para mantener las cosas más interesantes)</a:t>
            </a:r>
            <a:endParaRPr lang="en-US" dirty="0"/>
          </a:p>
        </p:txBody>
      </p:sp>
      <p:sp>
        <p:nvSpPr>
          <p:cNvPr id="5" name="TextBox 4">
            <a:extLst>
              <a:ext uri="{FF2B5EF4-FFF2-40B4-BE49-F238E27FC236}">
                <a16:creationId xmlns:a16="http://schemas.microsoft.com/office/drawing/2014/main" id="{AC0843F2-9D2B-38DC-1523-E8B7C24C193B}"/>
              </a:ext>
            </a:extLst>
          </p:cNvPr>
          <p:cNvSpPr txBox="1"/>
          <p:nvPr/>
        </p:nvSpPr>
        <p:spPr>
          <a:xfrm>
            <a:off x="7028482" y="5557097"/>
            <a:ext cx="6121830"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800" dirty="0">
                <a:latin typeface="Encode Sans Condensed Regular"/>
              </a:rPr>
              <a:t>https://www.youtube.com/watch?v=ceg4UtvLda4</a:t>
            </a:r>
          </a:p>
        </p:txBody>
      </p:sp>
      <p:pic>
        <p:nvPicPr>
          <p:cNvPr id="6" name="Picture 5">
            <a:extLst>
              <a:ext uri="{FF2B5EF4-FFF2-40B4-BE49-F238E27FC236}">
                <a16:creationId xmlns:a16="http://schemas.microsoft.com/office/drawing/2014/main" id="{AC7DB18F-B336-538D-BABA-3AB0CC01EF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16362" y="2519915"/>
            <a:ext cx="5175725" cy="2920741"/>
          </a:xfrm>
          <a:prstGeom prst="rect">
            <a:avLst/>
          </a:prstGeom>
        </p:spPr>
      </p:pic>
      <p:sp>
        <p:nvSpPr>
          <p:cNvPr id="8" name="TextBox 7">
            <a:extLst>
              <a:ext uri="{FF2B5EF4-FFF2-40B4-BE49-F238E27FC236}">
                <a16:creationId xmlns:a16="http://schemas.microsoft.com/office/drawing/2014/main" id="{35062AF9-2CFE-7084-9DA8-B4A8426D1675}"/>
              </a:ext>
            </a:extLst>
          </p:cNvPr>
          <p:cNvSpPr txBox="1"/>
          <p:nvPr/>
        </p:nvSpPr>
        <p:spPr>
          <a:xfrm>
            <a:off x="7687160" y="2018053"/>
            <a:ext cx="6354304"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s-ES" dirty="0"/>
              <a:t>¡Mira un ejemplo de México!</a:t>
            </a:r>
            <a:endParaRPr lang="en-US" dirty="0"/>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 name="תמונה 4" descr="תמונה 4"/>
          <p:cNvPicPr>
            <a:picLocks noChangeAspect="1"/>
          </p:cNvPicPr>
          <p:nvPr/>
        </p:nvPicPr>
        <p:blipFill>
          <a:blip r:embed="rId2"/>
          <a:stretch>
            <a:fillRect/>
          </a:stretch>
        </p:blipFill>
        <p:spPr>
          <a:xfrm>
            <a:off x="0" y="1"/>
            <a:ext cx="12192000" cy="1916822"/>
          </a:xfrm>
          <a:prstGeom prst="rect">
            <a:avLst/>
          </a:prstGeom>
          <a:ln w="12700">
            <a:miter lim="400000"/>
          </a:ln>
        </p:spPr>
      </p:pic>
      <p:sp>
        <p:nvSpPr>
          <p:cNvPr id="193" name="Rectangle"/>
          <p:cNvSpPr/>
          <p:nvPr/>
        </p:nvSpPr>
        <p:spPr>
          <a:xfrm>
            <a:off x="1727200" y="206876"/>
            <a:ext cx="1160928" cy="444506"/>
          </a:xfrm>
          <a:prstGeom prst="rect">
            <a:avLst/>
          </a:prstGeom>
          <a:solidFill>
            <a:srgbClr val="F9D949"/>
          </a:solidFill>
          <a:ln w="12700">
            <a:miter lim="400000"/>
          </a:ln>
        </p:spPr>
        <p:txBody>
          <a:bodyPr lIns="45718" tIns="45718" rIns="45718" bIns="45718" anchor="ctr"/>
          <a:lstStyle/>
          <a:p>
            <a:pPr>
              <a:defRPr>
                <a:latin typeface="+mj-lt"/>
                <a:ea typeface="+mj-ea"/>
                <a:cs typeface="+mj-cs"/>
                <a:sym typeface="Helvetica"/>
              </a:defRPr>
            </a:pPr>
            <a:endParaRPr/>
          </a:p>
        </p:txBody>
      </p:sp>
      <p:sp>
        <p:nvSpPr>
          <p:cNvPr id="10" name="TextBox 9">
            <a:extLst>
              <a:ext uri="{FF2B5EF4-FFF2-40B4-BE49-F238E27FC236}">
                <a16:creationId xmlns:a16="http://schemas.microsoft.com/office/drawing/2014/main" id="{9C33F1C8-E24B-314C-8418-72B312622D6A}"/>
              </a:ext>
            </a:extLst>
          </p:cNvPr>
          <p:cNvSpPr txBox="1"/>
          <p:nvPr/>
        </p:nvSpPr>
        <p:spPr>
          <a:xfrm>
            <a:off x="227177" y="1344809"/>
            <a:ext cx="8578603" cy="400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s-ES" sz="2000" b="1" dirty="0">
                <a:latin typeface="Encode Sans Condensed Bold"/>
              </a:rPr>
              <a:t>ESTILO DE VÍDEO DEL FORO ECONÓMICO MUNDIAL</a:t>
            </a:r>
            <a:endParaRPr lang="en-US" sz="2000" b="1" dirty="0">
              <a:latin typeface="Encode Sans Condensed Bold"/>
            </a:endParaRPr>
          </a:p>
        </p:txBody>
      </p:sp>
      <p:sp>
        <p:nvSpPr>
          <p:cNvPr id="4" name="TextBox 3">
            <a:extLst>
              <a:ext uri="{FF2B5EF4-FFF2-40B4-BE49-F238E27FC236}">
                <a16:creationId xmlns:a16="http://schemas.microsoft.com/office/drawing/2014/main" id="{E0745F70-279C-D0A0-A49E-22019F5B3091}"/>
              </a:ext>
            </a:extLst>
          </p:cNvPr>
          <p:cNvSpPr txBox="1"/>
          <p:nvPr/>
        </p:nvSpPr>
        <p:spPr>
          <a:xfrm>
            <a:off x="194192" y="2302381"/>
            <a:ext cx="6545290" cy="36933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indent="-285750" algn="just">
              <a:buFont typeface="Arial" panose="020B0604020202020204" pitchFamily="34" charset="0"/>
              <a:buChar char="•"/>
            </a:pPr>
            <a:r>
              <a:rPr lang="es-ES" dirty="0"/>
              <a:t>Un video que usa clips de la granja del agricultor, los muestra interactuando con el sistema, usando el fertilizante y mostrando los resultados. En lugar de utilizar la voz de un agricultor, los títulos en pantalla y las imágenes del agricultor realizando sus tareas diarias narrarán la historia y el ROI frente al agricultor.</a:t>
            </a:r>
          </a:p>
          <a:p>
            <a:pPr marL="285750" indent="-285750" algn="just">
              <a:buFont typeface="Arial" panose="020B0604020202020204" pitchFamily="34" charset="0"/>
              <a:buChar char="•"/>
            </a:pPr>
            <a:endParaRPr lang="es-ES" dirty="0"/>
          </a:p>
          <a:p>
            <a:pPr marL="285750" indent="-285750" algn="just">
              <a:buFont typeface="Arial" panose="020B0604020202020204" pitchFamily="34" charset="0"/>
              <a:buChar char="•"/>
            </a:pPr>
            <a:r>
              <a:rPr lang="es-ES" dirty="0"/>
              <a:t>Es más fácil trabajar con este estilo, ya que puede contar la historia exacta que desea en función del papel blanco, solo que no es tan personal. Pero el esfuerzo de producción puede ser menos costoso con esta versión</a:t>
            </a:r>
          </a:p>
          <a:p>
            <a:pPr marL="285750" indent="-285750" algn="just">
              <a:buFont typeface="Arial" panose="020B0604020202020204" pitchFamily="34" charset="0"/>
              <a:buChar char="•"/>
            </a:pPr>
            <a:endParaRPr lang="es-ES" dirty="0"/>
          </a:p>
          <a:p>
            <a:pPr marL="285750" indent="-285750" algn="just">
              <a:buFont typeface="Arial" panose="020B0604020202020204" pitchFamily="34" charset="0"/>
              <a:buChar char="•"/>
            </a:pPr>
            <a:r>
              <a:rPr lang="es-ES" dirty="0"/>
              <a:t>Trabaje para mostrar los elementos clave que se destacan en el papel blanco</a:t>
            </a:r>
            <a:endParaRPr lang="en-US" dirty="0"/>
          </a:p>
        </p:txBody>
      </p:sp>
      <p:pic>
        <p:nvPicPr>
          <p:cNvPr id="5" name="Picture 4">
            <a:extLst>
              <a:ext uri="{FF2B5EF4-FFF2-40B4-BE49-F238E27FC236}">
                <a16:creationId xmlns:a16="http://schemas.microsoft.com/office/drawing/2014/main" id="{9C275248-AE14-6741-6259-4A5D9C84A0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30109" y="2614888"/>
            <a:ext cx="5067699" cy="2838121"/>
          </a:xfrm>
          <a:prstGeom prst="rect">
            <a:avLst/>
          </a:prstGeom>
        </p:spPr>
      </p:pic>
      <p:sp>
        <p:nvSpPr>
          <p:cNvPr id="6" name="TextBox 5">
            <a:extLst>
              <a:ext uri="{FF2B5EF4-FFF2-40B4-BE49-F238E27FC236}">
                <a16:creationId xmlns:a16="http://schemas.microsoft.com/office/drawing/2014/main" id="{FCAAD8A9-EBB8-A5F1-7CFD-E416746F23F6}"/>
              </a:ext>
            </a:extLst>
          </p:cNvPr>
          <p:cNvSpPr txBox="1"/>
          <p:nvPr/>
        </p:nvSpPr>
        <p:spPr>
          <a:xfrm>
            <a:off x="7285194" y="5529101"/>
            <a:ext cx="4358812"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400" dirty="0">
                <a:latin typeface="Encode Sans Condensed Regular"/>
              </a:rPr>
              <a:t>https://www.youtube.com/watch?v=p98RaPOs2jk&amp;t=5s</a:t>
            </a:r>
          </a:p>
        </p:txBody>
      </p:sp>
      <p:sp>
        <p:nvSpPr>
          <p:cNvPr id="7" name="TextBox 6">
            <a:extLst>
              <a:ext uri="{FF2B5EF4-FFF2-40B4-BE49-F238E27FC236}">
                <a16:creationId xmlns:a16="http://schemas.microsoft.com/office/drawing/2014/main" id="{26BD1B70-F3E9-4F3B-CCA4-ABCA8F4AE70B}"/>
              </a:ext>
            </a:extLst>
          </p:cNvPr>
          <p:cNvSpPr txBox="1"/>
          <p:nvPr/>
        </p:nvSpPr>
        <p:spPr>
          <a:xfrm>
            <a:off x="7950631" y="2123698"/>
            <a:ext cx="6354304"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s-ES" dirty="0"/>
              <a:t>¡Mira un ejemplo de India!</a:t>
            </a:r>
            <a:endParaRPr lang="en-US" dirty="0"/>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 name="תמונה 4" descr="תמונה 4"/>
          <p:cNvPicPr>
            <a:picLocks noChangeAspect="1"/>
          </p:cNvPicPr>
          <p:nvPr/>
        </p:nvPicPr>
        <p:blipFill>
          <a:blip r:embed="rId2"/>
          <a:stretch>
            <a:fillRect/>
          </a:stretch>
        </p:blipFill>
        <p:spPr>
          <a:xfrm>
            <a:off x="0" y="1"/>
            <a:ext cx="12192000" cy="1916822"/>
          </a:xfrm>
          <a:prstGeom prst="rect">
            <a:avLst/>
          </a:prstGeom>
          <a:ln w="12700">
            <a:miter lim="400000"/>
          </a:ln>
        </p:spPr>
      </p:pic>
      <p:sp>
        <p:nvSpPr>
          <p:cNvPr id="193" name="Rectangle"/>
          <p:cNvSpPr/>
          <p:nvPr/>
        </p:nvSpPr>
        <p:spPr>
          <a:xfrm>
            <a:off x="1727200" y="206876"/>
            <a:ext cx="1160928" cy="444506"/>
          </a:xfrm>
          <a:prstGeom prst="rect">
            <a:avLst/>
          </a:prstGeom>
          <a:solidFill>
            <a:srgbClr val="F9D949"/>
          </a:solidFill>
          <a:ln w="12700">
            <a:miter lim="400000"/>
          </a:ln>
        </p:spPr>
        <p:txBody>
          <a:bodyPr lIns="45718" tIns="45718" rIns="45718" bIns="45718" anchor="ctr"/>
          <a:lstStyle/>
          <a:p>
            <a:pPr>
              <a:defRPr>
                <a:latin typeface="+mj-lt"/>
                <a:ea typeface="+mj-ea"/>
                <a:cs typeface="+mj-cs"/>
                <a:sym typeface="Helvetica"/>
              </a:defRPr>
            </a:pPr>
            <a:endParaRPr/>
          </a:p>
        </p:txBody>
      </p:sp>
      <p:sp>
        <p:nvSpPr>
          <p:cNvPr id="3" name="TextBox 2">
            <a:extLst>
              <a:ext uri="{FF2B5EF4-FFF2-40B4-BE49-F238E27FC236}">
                <a16:creationId xmlns:a16="http://schemas.microsoft.com/office/drawing/2014/main" id="{35382303-FC1E-D3B6-4360-4E4CAC2C3F02}"/>
              </a:ext>
            </a:extLst>
          </p:cNvPr>
          <p:cNvSpPr txBox="1"/>
          <p:nvPr/>
        </p:nvSpPr>
        <p:spPr>
          <a:xfrm>
            <a:off x="306092" y="1377009"/>
            <a:ext cx="6098582" cy="400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000" b="1" dirty="0">
                <a:latin typeface="Encode Sans Condensed Regular"/>
              </a:rPr>
              <a:t>GUÍA</a:t>
            </a:r>
            <a:r>
              <a:rPr lang="en-US" sz="2000" dirty="0"/>
              <a:t> </a:t>
            </a:r>
            <a:r>
              <a:rPr lang="en-US" sz="2000" b="1" dirty="0">
                <a:latin typeface="Encode Sans Condensed Regular"/>
              </a:rPr>
              <a:t>DE PRODUCCIÓN</a:t>
            </a:r>
          </a:p>
        </p:txBody>
      </p:sp>
      <p:sp>
        <p:nvSpPr>
          <p:cNvPr id="9" name="TextBox 8">
            <a:extLst>
              <a:ext uri="{FF2B5EF4-FFF2-40B4-BE49-F238E27FC236}">
                <a16:creationId xmlns:a16="http://schemas.microsoft.com/office/drawing/2014/main" id="{B586B335-B2E9-B680-6C0D-C4039F080876}"/>
              </a:ext>
            </a:extLst>
          </p:cNvPr>
          <p:cNvSpPr txBox="1"/>
          <p:nvPr/>
        </p:nvSpPr>
        <p:spPr>
          <a:xfrm>
            <a:off x="328693" y="2123698"/>
            <a:ext cx="11534614" cy="39703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indent="-285750">
              <a:buFont typeface="Arial" panose="020B0604020202020204" pitchFamily="34" charset="0"/>
              <a:buChar char="•"/>
            </a:pPr>
            <a:r>
              <a:rPr lang="es-ES" dirty="0"/>
              <a:t>Importante tener la </a:t>
            </a:r>
            <a:r>
              <a:rPr lang="es-ES" u="sng" dirty="0"/>
              <a:t>cámara, el trípode y el equipo de audio adecuados </a:t>
            </a:r>
            <a:r>
              <a:rPr lang="es-ES" dirty="0"/>
              <a:t>(</a:t>
            </a:r>
            <a:r>
              <a:rPr lang="es-ES" dirty="0" err="1"/>
              <a:t>mic</a:t>
            </a:r>
            <a:r>
              <a:rPr lang="es-ES" dirty="0"/>
              <a:t> pack o boom </a:t>
            </a:r>
            <a:r>
              <a:rPr lang="es-ES" dirty="0" err="1"/>
              <a:t>mic</a:t>
            </a:r>
            <a:r>
              <a:rPr lang="es-ES" dirty="0"/>
              <a:t>)</a:t>
            </a:r>
          </a:p>
          <a:p>
            <a:pPr marL="285750" indent="-285750">
              <a:buFont typeface="Arial" panose="020B0604020202020204" pitchFamily="34" charset="0"/>
              <a:buChar char="•"/>
            </a:pPr>
            <a:r>
              <a:rPr lang="es-ES" dirty="0"/>
              <a:t>Asegúrese de tener un </a:t>
            </a:r>
            <a:r>
              <a:rPr lang="es-ES" b="1" dirty="0"/>
              <a:t>formulario de autorización </a:t>
            </a:r>
            <a:r>
              <a:rPr lang="es-ES" dirty="0"/>
              <a:t>firmado para cada persona que aparece en el video </a:t>
            </a:r>
            <a:r>
              <a:rPr lang="es-ES" dirty="0">
                <a:solidFill>
                  <a:srgbClr val="FF0000"/>
                </a:solidFill>
              </a:rPr>
              <a:t>(ADJUNTO EN EL CORREO ELECTRÓNICO)</a:t>
            </a:r>
          </a:p>
          <a:p>
            <a:pPr marL="285750" indent="-285750">
              <a:buFont typeface="Arial" panose="020B0604020202020204" pitchFamily="34" charset="0"/>
              <a:buChar char="•"/>
            </a:pPr>
            <a:r>
              <a:rPr lang="es-ES" dirty="0"/>
              <a:t>Consigue algunas buenas </a:t>
            </a:r>
            <a:r>
              <a:rPr lang="es-ES" u="sng" dirty="0"/>
              <a:t>fotos fijas </a:t>
            </a:r>
            <a:r>
              <a:rPr lang="es-ES" dirty="0"/>
              <a:t>que se pueden usar para las redes sociales.</a:t>
            </a:r>
          </a:p>
          <a:p>
            <a:pPr marL="285750" indent="-285750">
              <a:buFont typeface="Arial" panose="020B0604020202020204" pitchFamily="34" charset="0"/>
              <a:buChar char="•"/>
            </a:pPr>
            <a:r>
              <a:rPr lang="es-ES" dirty="0"/>
              <a:t>Asegúrese de elegir </a:t>
            </a:r>
            <a:r>
              <a:rPr lang="es-ES" u="sng" dirty="0"/>
              <a:t>un lugar sin ruido </a:t>
            </a:r>
            <a:r>
              <a:rPr lang="es-ES" dirty="0"/>
              <a:t>de fondo o mucho viento.</a:t>
            </a:r>
          </a:p>
          <a:p>
            <a:pPr marL="285750" indent="-285750">
              <a:buFont typeface="Arial" panose="020B0604020202020204" pitchFamily="34" charset="0"/>
              <a:buChar char="•"/>
            </a:pPr>
            <a:r>
              <a:rPr lang="es-ES" dirty="0"/>
              <a:t>Al hacer preguntas, asegúrese de que respondan en una </a:t>
            </a:r>
            <a:r>
              <a:rPr lang="es-ES" u="sng" dirty="0"/>
              <a:t>oración completa </a:t>
            </a:r>
            <a:r>
              <a:rPr lang="es-ES" dirty="0"/>
              <a:t>(por ejemplo, Mi nombre es </a:t>
            </a:r>
            <a:r>
              <a:rPr lang="es-ES" dirty="0" err="1"/>
              <a:t>xxx</a:t>
            </a:r>
            <a:r>
              <a:rPr lang="es-ES" dirty="0"/>
              <a:t> y vivo </a:t>
            </a:r>
            <a:r>
              <a:rPr lang="es-ES" dirty="0" err="1"/>
              <a:t>xxx</a:t>
            </a:r>
            <a:r>
              <a:rPr lang="es-ES" dirty="0"/>
              <a:t>)</a:t>
            </a:r>
          </a:p>
          <a:p>
            <a:pPr marL="285750" indent="-285750">
              <a:buFont typeface="Arial" panose="020B0604020202020204" pitchFamily="34" charset="0"/>
              <a:buChar char="•"/>
            </a:pPr>
            <a:r>
              <a:rPr lang="es-ES" u="sng" dirty="0"/>
              <a:t>Ordenar el recinto</a:t>
            </a:r>
            <a:r>
              <a:rPr lang="es-ES" dirty="0"/>
              <a:t>, alrededor del sistema y la cocina antes de la filmación.</a:t>
            </a:r>
          </a:p>
          <a:p>
            <a:pPr marL="285750" indent="-285750">
              <a:buFont typeface="Arial" panose="020B0604020202020204" pitchFamily="34" charset="0"/>
              <a:buChar char="•"/>
            </a:pPr>
            <a:r>
              <a:rPr lang="es-ES" dirty="0"/>
              <a:t>Pídeles que no usen el sistema por un día y si es necesario, págales por el gas que usarían en un día o dales gas para cocinar durante ese tiempo.</a:t>
            </a:r>
          </a:p>
          <a:p>
            <a:pPr marL="285750" indent="-285750">
              <a:buFont typeface="Arial" panose="020B0604020202020204" pitchFamily="34" charset="0"/>
              <a:buChar char="•"/>
            </a:pPr>
            <a:r>
              <a:rPr lang="es-ES" u="sng" dirty="0"/>
              <a:t>Traiga algunos buenos suministros </a:t>
            </a:r>
            <a:r>
              <a:rPr lang="es-ES" dirty="0"/>
              <a:t>(comida, toallas o herramientas nuevas/ollas limpias para su cocina que se puedan configurar para que se vean bien)</a:t>
            </a:r>
          </a:p>
          <a:p>
            <a:pPr marL="285750" indent="-285750">
              <a:buFont typeface="Arial" panose="020B0604020202020204" pitchFamily="34" charset="0"/>
              <a:buChar char="•"/>
            </a:pPr>
            <a:r>
              <a:rPr lang="es-ES" dirty="0"/>
              <a:t>Si conoce los tipos de </a:t>
            </a:r>
            <a:r>
              <a:rPr lang="es-ES" u="sng" dirty="0"/>
              <a:t>cultivos que están cultivando</a:t>
            </a:r>
            <a:r>
              <a:rPr lang="es-ES" dirty="0"/>
              <a:t>, cómprelos para la cocina o para mostrarlos frente al campo/sistema</a:t>
            </a:r>
          </a:p>
          <a:p>
            <a:pPr marL="285750" indent="-285750">
              <a:buFont typeface="Arial" panose="020B0604020202020204" pitchFamily="34" charset="0"/>
              <a:buChar char="•"/>
            </a:pPr>
            <a:r>
              <a:rPr lang="es-ES" dirty="0"/>
              <a:t>TOMA MÚLTIPLES TOMAS CON VARIACIONES (tanto amplias como más cercanas) alrededor del complejo</a:t>
            </a:r>
            <a:endParaRPr lang="en-US" dirty="0"/>
          </a:p>
        </p:txBody>
      </p:sp>
    </p:spTree>
    <p:extLst>
      <p:ext uri="{BB962C8B-B14F-4D97-AF65-F5344CB8AC3E}">
        <p14:creationId xmlns:p14="http://schemas.microsoft.com/office/powerpoint/2010/main" val="425147213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 name="תמונה 4" descr="תמונה 4"/>
          <p:cNvPicPr>
            <a:picLocks noChangeAspect="1"/>
          </p:cNvPicPr>
          <p:nvPr/>
        </p:nvPicPr>
        <p:blipFill>
          <a:blip r:embed="rId2"/>
          <a:stretch>
            <a:fillRect/>
          </a:stretch>
        </p:blipFill>
        <p:spPr>
          <a:xfrm>
            <a:off x="0" y="1"/>
            <a:ext cx="12192000" cy="1916822"/>
          </a:xfrm>
          <a:prstGeom prst="rect">
            <a:avLst/>
          </a:prstGeom>
          <a:ln w="12700">
            <a:miter lim="400000"/>
          </a:ln>
        </p:spPr>
      </p:pic>
      <p:sp>
        <p:nvSpPr>
          <p:cNvPr id="193" name="Rectangle"/>
          <p:cNvSpPr/>
          <p:nvPr/>
        </p:nvSpPr>
        <p:spPr>
          <a:xfrm>
            <a:off x="1727200" y="206876"/>
            <a:ext cx="1160928" cy="444506"/>
          </a:xfrm>
          <a:prstGeom prst="rect">
            <a:avLst/>
          </a:prstGeom>
          <a:solidFill>
            <a:srgbClr val="F9D949"/>
          </a:solidFill>
          <a:ln w="12700">
            <a:miter lim="400000"/>
          </a:ln>
        </p:spPr>
        <p:txBody>
          <a:bodyPr lIns="45718" tIns="45718" rIns="45718" bIns="45718" anchor="ctr"/>
          <a:lstStyle/>
          <a:p>
            <a:pPr>
              <a:defRPr>
                <a:latin typeface="+mj-lt"/>
                <a:ea typeface="+mj-ea"/>
                <a:cs typeface="+mj-cs"/>
                <a:sym typeface="Helvetica"/>
              </a:defRPr>
            </a:pPr>
            <a:endParaRPr/>
          </a:p>
        </p:txBody>
      </p:sp>
      <p:sp>
        <p:nvSpPr>
          <p:cNvPr id="4" name="TextBox 3">
            <a:extLst>
              <a:ext uri="{FF2B5EF4-FFF2-40B4-BE49-F238E27FC236}">
                <a16:creationId xmlns:a16="http://schemas.microsoft.com/office/drawing/2014/main" id="{C10A8D72-FFC6-BC35-7ADE-5E6A1984E099}"/>
              </a:ext>
            </a:extLst>
          </p:cNvPr>
          <p:cNvSpPr txBox="1"/>
          <p:nvPr/>
        </p:nvSpPr>
        <p:spPr>
          <a:xfrm>
            <a:off x="259597" y="1537889"/>
            <a:ext cx="8326464" cy="400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ts val="2400"/>
              </a:lnSpc>
            </a:pPr>
            <a:r>
              <a:rPr lang="es-ES" sz="2000" b="1" dirty="0">
                <a:latin typeface="Encode Sans Condensed Bold"/>
                <a:sym typeface="Encode Sans Condensed Bold"/>
              </a:rPr>
              <a:t>CÓMO GESTIONAR LA CÁMARA SI LO ESTÁ HACIENDO USTED MISMO</a:t>
            </a:r>
            <a:endParaRPr lang="en-US" sz="2000" b="1" dirty="0">
              <a:latin typeface="Encode Sans Condensed Bold"/>
              <a:sym typeface="Encode Sans Condensed Bold"/>
            </a:endParaRPr>
          </a:p>
        </p:txBody>
      </p:sp>
      <p:sp>
        <p:nvSpPr>
          <p:cNvPr id="6" name="TextBox 5">
            <a:extLst>
              <a:ext uri="{FF2B5EF4-FFF2-40B4-BE49-F238E27FC236}">
                <a16:creationId xmlns:a16="http://schemas.microsoft.com/office/drawing/2014/main" id="{F3366A81-134C-9801-2CF5-43ABD499F187}"/>
              </a:ext>
            </a:extLst>
          </p:cNvPr>
          <p:cNvSpPr txBox="1"/>
          <p:nvPr/>
        </p:nvSpPr>
        <p:spPr>
          <a:xfrm>
            <a:off x="399082" y="2242346"/>
            <a:ext cx="11271142" cy="36933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s-ES" b="1" dirty="0"/>
              <a:t>1. Sosteniéndolo bien</a:t>
            </a:r>
            <a:r>
              <a:rPr lang="es-ES" dirty="0"/>
              <a:t>: aunque las cámaras de los teléfonos tienen estabilización de imagen, generalmente no es suficiente si su agarre es inestable</a:t>
            </a:r>
          </a:p>
          <a:p>
            <a:pPr marL="285750" indent="-285750">
              <a:buFont typeface="Arial" panose="020B0604020202020204" pitchFamily="34" charset="0"/>
              <a:buChar char="•"/>
            </a:pPr>
            <a:r>
              <a:rPr lang="es-ES" dirty="0"/>
              <a:t>Sostenga el teléfono con ambas manos y sostenga los brazos con los codos apuntando hacia los pies.</a:t>
            </a:r>
          </a:p>
          <a:p>
            <a:pPr marL="285750" indent="-285750">
              <a:buFont typeface="Arial" panose="020B0604020202020204" pitchFamily="34" charset="0"/>
              <a:buChar char="•"/>
            </a:pPr>
            <a:r>
              <a:rPr lang="es-ES" dirty="0"/>
              <a:t>Para mayor estabilidad, apoye los codos contra el estómago.</a:t>
            </a:r>
          </a:p>
          <a:p>
            <a:pPr marL="285750" indent="-285750">
              <a:buFont typeface="Arial" panose="020B0604020202020204" pitchFamily="34" charset="0"/>
              <a:buChar char="•"/>
            </a:pPr>
            <a:r>
              <a:rPr lang="es-ES" dirty="0"/>
              <a:t>Si su teléfono tiene un disparador de cámara físico, úselo. Eso hará que el proceso sea más conveniente y reducirá el riesgo de que tus fotos se vean borrosas.</a:t>
            </a:r>
          </a:p>
          <a:p>
            <a:endParaRPr lang="es-ES" dirty="0"/>
          </a:p>
          <a:p>
            <a:r>
              <a:rPr lang="es-ES" b="1" dirty="0"/>
              <a:t>2. Piensa en la composición</a:t>
            </a:r>
            <a:r>
              <a:rPr lang="es-ES" dirty="0"/>
              <a:t>: no olvides que ni el horizonte ni tu sujeto deben estar centrados. Coloque el horizonte en el tercio inferior de la foto, u ocasionalmente en el superior, y coloque al sujeto hacia un borde. Idealmente en un punto de proporción áurea.</a:t>
            </a:r>
          </a:p>
          <a:p>
            <a:endParaRPr lang="es-ES" dirty="0"/>
          </a:p>
          <a:p>
            <a:r>
              <a:rPr lang="es-ES" b="1" dirty="0"/>
              <a:t>3. No haga transiciones repentinas</a:t>
            </a:r>
            <a:r>
              <a:rPr lang="es-ES" dirty="0"/>
              <a:t>, ¡trate de hacerlas suaves! Para este propósito, es mejor hacer más tomas en lugar de girar la cámara varias veces a diferentes posiciones.</a:t>
            </a:r>
            <a:endParaRPr lang="en-US" dirty="0"/>
          </a:p>
        </p:txBody>
      </p:sp>
    </p:spTree>
    <p:extLst>
      <p:ext uri="{BB962C8B-B14F-4D97-AF65-F5344CB8AC3E}">
        <p14:creationId xmlns:p14="http://schemas.microsoft.com/office/powerpoint/2010/main" val="277437839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 name="תמונה 4" descr="תמונה 4"/>
          <p:cNvPicPr>
            <a:picLocks noChangeAspect="1"/>
          </p:cNvPicPr>
          <p:nvPr/>
        </p:nvPicPr>
        <p:blipFill>
          <a:blip r:embed="rId2"/>
          <a:stretch>
            <a:fillRect/>
          </a:stretch>
        </p:blipFill>
        <p:spPr>
          <a:xfrm>
            <a:off x="0" y="1"/>
            <a:ext cx="12192000" cy="1916822"/>
          </a:xfrm>
          <a:prstGeom prst="rect">
            <a:avLst/>
          </a:prstGeom>
          <a:ln w="12700">
            <a:miter lim="400000"/>
          </a:ln>
        </p:spPr>
      </p:pic>
      <p:sp>
        <p:nvSpPr>
          <p:cNvPr id="193" name="Rectangle"/>
          <p:cNvSpPr/>
          <p:nvPr/>
        </p:nvSpPr>
        <p:spPr>
          <a:xfrm>
            <a:off x="1727200" y="206876"/>
            <a:ext cx="1160928" cy="444506"/>
          </a:xfrm>
          <a:prstGeom prst="rect">
            <a:avLst/>
          </a:prstGeom>
          <a:solidFill>
            <a:srgbClr val="F9D949"/>
          </a:solidFill>
          <a:ln w="12700">
            <a:miter lim="400000"/>
          </a:ln>
        </p:spPr>
        <p:txBody>
          <a:bodyPr lIns="45718" tIns="45718" rIns="45718" bIns="45718" anchor="ctr"/>
          <a:lstStyle/>
          <a:p>
            <a:pPr>
              <a:defRPr>
                <a:latin typeface="+mj-lt"/>
                <a:ea typeface="+mj-ea"/>
                <a:cs typeface="+mj-cs"/>
                <a:sym typeface="Helvetica"/>
              </a:defRPr>
            </a:pPr>
            <a:endParaRPr/>
          </a:p>
        </p:txBody>
      </p:sp>
      <p:sp>
        <p:nvSpPr>
          <p:cNvPr id="3" name="TextBox 2">
            <a:extLst>
              <a:ext uri="{FF2B5EF4-FFF2-40B4-BE49-F238E27FC236}">
                <a16:creationId xmlns:a16="http://schemas.microsoft.com/office/drawing/2014/main" id="{C8471463-BC08-6E93-5314-742BEEA9DC9E}"/>
              </a:ext>
            </a:extLst>
          </p:cNvPr>
          <p:cNvSpPr txBox="1"/>
          <p:nvPr/>
        </p:nvSpPr>
        <p:spPr>
          <a:xfrm>
            <a:off x="275096" y="1391463"/>
            <a:ext cx="6098582" cy="400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ts val="2400"/>
              </a:lnSpc>
              <a:defRPr sz="2000">
                <a:latin typeface="Encode Sans Condensed Bold"/>
                <a:ea typeface="Encode Sans Condensed Bold"/>
                <a:cs typeface="Encode Sans Condensed Bold"/>
                <a:sym typeface="Encode Sans Condensed Bold"/>
              </a:defRPr>
            </a:pPr>
            <a:r>
              <a:rPr lang="en-US" sz="2000" b="1" dirty="0">
                <a:latin typeface="Encode Sans Condensed Regular"/>
              </a:rPr>
              <a:t>TOMAS DE MUESTRA</a:t>
            </a:r>
          </a:p>
        </p:txBody>
      </p:sp>
      <p:sp>
        <p:nvSpPr>
          <p:cNvPr id="7" name="TextBox 6">
            <a:extLst>
              <a:ext uri="{FF2B5EF4-FFF2-40B4-BE49-F238E27FC236}">
                <a16:creationId xmlns:a16="http://schemas.microsoft.com/office/drawing/2014/main" id="{FC155652-DE65-747E-BDB5-C51A5FC98F2C}"/>
              </a:ext>
            </a:extLst>
          </p:cNvPr>
          <p:cNvSpPr txBox="1"/>
          <p:nvPr/>
        </p:nvSpPr>
        <p:spPr>
          <a:xfrm>
            <a:off x="275096" y="1916823"/>
            <a:ext cx="11149767" cy="37888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indent="-285750" algn="just">
              <a:lnSpc>
                <a:spcPct val="150000"/>
              </a:lnSpc>
              <a:buFont typeface="Arial" panose="020B0604020202020204" pitchFamily="34" charset="0"/>
              <a:buChar char="•"/>
            </a:pPr>
            <a:r>
              <a:rPr lang="es-ES" dirty="0"/>
              <a:t>Disparos alrededor del recinto: el hogar, la familia, la cocina, los animales y el sistema</a:t>
            </a:r>
          </a:p>
          <a:p>
            <a:pPr marL="285750" indent="-285750" algn="just">
              <a:lnSpc>
                <a:spcPct val="150000"/>
              </a:lnSpc>
              <a:buFont typeface="Arial" panose="020B0604020202020204" pitchFamily="34" charset="0"/>
              <a:buChar char="•"/>
            </a:pPr>
            <a:r>
              <a:rPr lang="es-ES" dirty="0"/>
              <a:t>Inyección de estiércol animal recolectado, mezclado (1:3) e introducido en el sistema con un entorno limpio alrededor de los animales y un sistema limpio y completo</a:t>
            </a:r>
          </a:p>
          <a:p>
            <a:pPr marL="285750" indent="-285750" algn="just">
              <a:lnSpc>
                <a:spcPct val="150000"/>
              </a:lnSpc>
              <a:buFont typeface="Arial" panose="020B0604020202020204" pitchFamily="34" charset="0"/>
              <a:buChar char="•"/>
            </a:pPr>
            <a:r>
              <a:rPr lang="es-ES" dirty="0"/>
              <a:t>Tomas de primer plano/ángulo más amplio del biofertilizante que sale del sistema</a:t>
            </a:r>
          </a:p>
          <a:p>
            <a:pPr marL="285750" indent="-285750" algn="just">
              <a:lnSpc>
                <a:spcPct val="150000"/>
              </a:lnSpc>
              <a:buFont typeface="Arial" panose="020B0604020202020204" pitchFamily="34" charset="0"/>
              <a:buChar char="•"/>
            </a:pPr>
            <a:r>
              <a:rPr lang="es-ES" dirty="0"/>
              <a:t>Método de aplicación de biofertilizante, que muestra al agricultor aplicando a los cultivos</a:t>
            </a:r>
          </a:p>
          <a:p>
            <a:pPr marL="285750" indent="-285750" algn="just">
              <a:lnSpc>
                <a:spcPct val="150000"/>
              </a:lnSpc>
              <a:buFont typeface="Arial" panose="020B0604020202020204" pitchFamily="34" charset="0"/>
              <a:buChar char="•"/>
            </a:pPr>
            <a:r>
              <a:rPr lang="es-ES" dirty="0"/>
              <a:t>Tomas de cada cultivo mencionado: tomas de gran angular y recortadas de cerca en una panorámica sobre los cultivos para ver las verduras, los granos o las frutas.</a:t>
            </a:r>
          </a:p>
          <a:p>
            <a:pPr marL="285750" indent="-285750" algn="just">
              <a:lnSpc>
                <a:spcPct val="150000"/>
              </a:lnSpc>
              <a:buFont typeface="Arial" panose="020B0604020202020204" pitchFamily="34" charset="0"/>
              <a:buChar char="•"/>
            </a:pPr>
            <a:r>
              <a:rPr lang="es-ES" dirty="0"/>
              <a:t>Tome bonitas tomas panorámicas del sistema, asegúrese de capturar el logotipo</a:t>
            </a:r>
          </a:p>
          <a:p>
            <a:pPr marL="285750" indent="-285750" algn="just">
              <a:lnSpc>
                <a:spcPct val="150000"/>
              </a:lnSpc>
              <a:buFont typeface="Arial" panose="020B0604020202020204" pitchFamily="34" charset="0"/>
              <a:buChar char="•"/>
            </a:pPr>
            <a:r>
              <a:rPr lang="es-ES" dirty="0"/>
              <a:t>Tomas de la familia y los niños alrededor del sistema/jugando cerca del sistema</a:t>
            </a:r>
          </a:p>
        </p:txBody>
      </p:sp>
    </p:spTree>
    <p:extLst>
      <p:ext uri="{BB962C8B-B14F-4D97-AF65-F5344CB8AC3E}">
        <p14:creationId xmlns:p14="http://schemas.microsoft.com/office/powerpoint/2010/main" val="340561049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 name="תמונה 4" descr="תמונה 4"/>
          <p:cNvPicPr>
            <a:picLocks noChangeAspect="1"/>
          </p:cNvPicPr>
          <p:nvPr/>
        </p:nvPicPr>
        <p:blipFill>
          <a:blip r:embed="rId2"/>
          <a:stretch>
            <a:fillRect/>
          </a:stretch>
        </p:blipFill>
        <p:spPr>
          <a:xfrm>
            <a:off x="0" y="1"/>
            <a:ext cx="12192000" cy="1916822"/>
          </a:xfrm>
          <a:prstGeom prst="rect">
            <a:avLst/>
          </a:prstGeom>
          <a:ln w="12700">
            <a:miter lim="400000"/>
          </a:ln>
        </p:spPr>
      </p:pic>
      <p:sp>
        <p:nvSpPr>
          <p:cNvPr id="193" name="Rectangle"/>
          <p:cNvSpPr/>
          <p:nvPr/>
        </p:nvSpPr>
        <p:spPr>
          <a:xfrm>
            <a:off x="1727200" y="206876"/>
            <a:ext cx="1160928" cy="444506"/>
          </a:xfrm>
          <a:prstGeom prst="rect">
            <a:avLst/>
          </a:prstGeom>
          <a:solidFill>
            <a:srgbClr val="F9D949"/>
          </a:solidFill>
          <a:ln w="12700">
            <a:miter lim="400000"/>
          </a:ln>
        </p:spPr>
        <p:txBody>
          <a:bodyPr lIns="45718" tIns="45718" rIns="45718" bIns="45718" anchor="ctr"/>
          <a:lstStyle/>
          <a:p>
            <a:pPr>
              <a:defRPr>
                <a:latin typeface="+mj-lt"/>
                <a:ea typeface="+mj-ea"/>
                <a:cs typeface="+mj-cs"/>
                <a:sym typeface="Helvetica"/>
              </a:defRPr>
            </a:pPr>
            <a:endParaRPr/>
          </a:p>
        </p:txBody>
      </p:sp>
      <p:sp>
        <p:nvSpPr>
          <p:cNvPr id="3" name="TextBox 2">
            <a:extLst>
              <a:ext uri="{FF2B5EF4-FFF2-40B4-BE49-F238E27FC236}">
                <a16:creationId xmlns:a16="http://schemas.microsoft.com/office/drawing/2014/main" id="{C8471463-BC08-6E93-5314-742BEEA9DC9E}"/>
              </a:ext>
            </a:extLst>
          </p:cNvPr>
          <p:cNvSpPr txBox="1"/>
          <p:nvPr/>
        </p:nvSpPr>
        <p:spPr>
          <a:xfrm>
            <a:off x="342994" y="1401737"/>
            <a:ext cx="6098582" cy="400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ts val="2400"/>
              </a:lnSpc>
              <a:defRPr sz="2000">
                <a:latin typeface="Encode Sans Condensed Bold"/>
                <a:ea typeface="Encode Sans Condensed Bold"/>
                <a:cs typeface="Encode Sans Condensed Bold"/>
                <a:sym typeface="Encode Sans Condensed Bold"/>
              </a:defRPr>
            </a:pPr>
            <a:r>
              <a:rPr lang="en-US" sz="2000" b="1" dirty="0">
                <a:latin typeface="Encode Sans Condensed Regular"/>
              </a:rPr>
              <a:t>TOMAS DE MUESTRA</a:t>
            </a:r>
          </a:p>
        </p:txBody>
      </p:sp>
      <p:sp>
        <p:nvSpPr>
          <p:cNvPr id="7" name="TextBox 6">
            <a:extLst>
              <a:ext uri="{FF2B5EF4-FFF2-40B4-BE49-F238E27FC236}">
                <a16:creationId xmlns:a16="http://schemas.microsoft.com/office/drawing/2014/main" id="{FC155652-DE65-747E-BDB5-C51A5FC98F2C}"/>
              </a:ext>
            </a:extLst>
          </p:cNvPr>
          <p:cNvSpPr txBox="1"/>
          <p:nvPr/>
        </p:nvSpPr>
        <p:spPr>
          <a:xfrm>
            <a:off x="275096" y="1916823"/>
            <a:ext cx="11406621" cy="42043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indent="-285750" algn="just">
              <a:lnSpc>
                <a:spcPct val="150000"/>
              </a:lnSpc>
              <a:buFont typeface="Arial" panose="020B0604020202020204" pitchFamily="34" charset="0"/>
              <a:buChar char="•"/>
            </a:pPr>
            <a:r>
              <a:rPr lang="es-ES" dirty="0"/>
              <a:t>Tomas de la cultivo de una gran cantidad de cultivos como resultado del biofertilizante: cestas que se transportan desde los campos, tomas con cultivos junto a su sistema, tal vez una toma de verduras apiladas en la cocina.</a:t>
            </a:r>
          </a:p>
          <a:p>
            <a:pPr marL="285750" indent="-285750" algn="just">
              <a:lnSpc>
                <a:spcPct val="150000"/>
              </a:lnSpc>
              <a:buFont typeface="Arial" panose="020B0604020202020204" pitchFamily="34" charset="0"/>
              <a:buChar char="•"/>
            </a:pPr>
            <a:r>
              <a:rPr lang="es-ES" dirty="0"/>
              <a:t>Si un agricultor está vendiendo cultivos localmente, vea si se puede tomar una foto de ellos llevándolos/vendiéndolos al mercado (lo que significa obtener ingresos adicionales)</a:t>
            </a:r>
          </a:p>
          <a:p>
            <a:pPr marL="285750" indent="-285750" algn="just">
              <a:lnSpc>
                <a:spcPct val="150000"/>
              </a:lnSpc>
              <a:buFont typeface="Arial" panose="020B0604020202020204" pitchFamily="34" charset="0"/>
              <a:buChar char="•"/>
            </a:pPr>
            <a:r>
              <a:rPr lang="es-ES" dirty="0"/>
              <a:t>Fotografías de una familia feliz, de pie y cocinando con biogás (alguien encendiendo una estufa HBG de cerca y desde una corta distancia para que pueda ver el logotipo; fotografías de familias comiendo juntas)</a:t>
            </a:r>
          </a:p>
          <a:p>
            <a:pPr marL="285750" indent="-285750" algn="just">
              <a:lnSpc>
                <a:spcPct val="150000"/>
              </a:lnSpc>
              <a:buFont typeface="Arial" panose="020B0604020202020204" pitchFamily="34" charset="0"/>
              <a:buChar char="•"/>
            </a:pPr>
            <a:r>
              <a:rPr lang="es-ES" dirty="0"/>
              <a:t>Si están ahorrando dinero al no usar leña/carbón/gas, entonces asegúrese de capturar algunas imágenes de antes del biogás (cocinando sobre un fuego humeante; cocina ennegrecida y cenizas del fuego en el piso; personas tratando de encender sus fuegos, soplando en el fuego, tos, etc.)</a:t>
            </a:r>
          </a:p>
          <a:p>
            <a:pPr marL="285750" indent="-285750" algn="just">
              <a:lnSpc>
                <a:spcPct val="150000"/>
              </a:lnSpc>
              <a:buFont typeface="Arial" panose="020B0604020202020204" pitchFamily="34" charset="0"/>
              <a:buChar char="•"/>
            </a:pPr>
            <a:r>
              <a:rPr lang="es-ES" u="sng" dirty="0" err="1"/>
              <a:t>Drone</a:t>
            </a:r>
            <a:r>
              <a:rPr lang="es-ES" u="sng" dirty="0"/>
              <a:t> estableciendo tomas de área</a:t>
            </a:r>
            <a:r>
              <a:rPr lang="es-ES" dirty="0"/>
              <a:t>, recinto y sistema (según disponibilidad y presupuesto)</a:t>
            </a:r>
            <a:endParaRPr lang="en-US" dirty="0"/>
          </a:p>
        </p:txBody>
      </p:sp>
    </p:spTree>
    <p:extLst>
      <p:ext uri="{BB962C8B-B14F-4D97-AF65-F5344CB8AC3E}">
        <p14:creationId xmlns:p14="http://schemas.microsoft.com/office/powerpoint/2010/main" val="290897398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 name="תמונה 4" descr="תמונה 4"/>
          <p:cNvPicPr>
            <a:picLocks noChangeAspect="1"/>
          </p:cNvPicPr>
          <p:nvPr/>
        </p:nvPicPr>
        <p:blipFill>
          <a:blip r:embed="rId2"/>
          <a:stretch>
            <a:fillRect/>
          </a:stretch>
        </p:blipFill>
        <p:spPr>
          <a:xfrm>
            <a:off x="0" y="1"/>
            <a:ext cx="12192000" cy="1916822"/>
          </a:xfrm>
          <a:prstGeom prst="rect">
            <a:avLst/>
          </a:prstGeom>
          <a:ln w="12700">
            <a:miter lim="400000"/>
          </a:ln>
        </p:spPr>
      </p:pic>
      <p:sp>
        <p:nvSpPr>
          <p:cNvPr id="217" name="Rectangle"/>
          <p:cNvSpPr/>
          <p:nvPr/>
        </p:nvSpPr>
        <p:spPr>
          <a:xfrm>
            <a:off x="1727200" y="206876"/>
            <a:ext cx="1160928" cy="444506"/>
          </a:xfrm>
          <a:prstGeom prst="rect">
            <a:avLst/>
          </a:prstGeom>
          <a:solidFill>
            <a:srgbClr val="F9D949"/>
          </a:solidFill>
          <a:ln w="12700">
            <a:miter lim="400000"/>
          </a:ln>
        </p:spPr>
        <p:txBody>
          <a:bodyPr lIns="45718" tIns="45718" rIns="45718" bIns="45718" anchor="ctr"/>
          <a:lstStyle/>
          <a:p>
            <a:pPr>
              <a:defRPr>
                <a:latin typeface="+mj-lt"/>
                <a:ea typeface="+mj-ea"/>
                <a:cs typeface="+mj-cs"/>
                <a:sym typeface="Helvetica"/>
              </a:defRPr>
            </a:pPr>
            <a:endParaRPr/>
          </a:p>
        </p:txBody>
      </p:sp>
      <p:sp>
        <p:nvSpPr>
          <p:cNvPr id="218" name="GOOD LUCK!"/>
          <p:cNvSpPr txBox="1"/>
          <p:nvPr/>
        </p:nvSpPr>
        <p:spPr>
          <a:xfrm>
            <a:off x="4720144" y="3246383"/>
            <a:ext cx="2751711" cy="8309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4800" b="1"/>
            </a:lvl1pPr>
          </a:lstStyle>
          <a:p>
            <a:r>
              <a:rPr dirty="0"/>
              <a:t>MATERIAL</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 name="תמונה 4" descr="תמונה 4"/>
          <p:cNvPicPr>
            <a:picLocks noChangeAspect="1"/>
          </p:cNvPicPr>
          <p:nvPr/>
        </p:nvPicPr>
        <p:blipFill>
          <a:blip r:embed="rId2"/>
          <a:stretch>
            <a:fillRect/>
          </a:stretch>
        </p:blipFill>
        <p:spPr>
          <a:xfrm>
            <a:off x="0" y="1"/>
            <a:ext cx="12192000" cy="1916822"/>
          </a:xfrm>
          <a:prstGeom prst="rect">
            <a:avLst/>
          </a:prstGeom>
          <a:ln w="12700">
            <a:miter lim="400000"/>
          </a:ln>
        </p:spPr>
      </p:pic>
      <p:sp>
        <p:nvSpPr>
          <p:cNvPr id="221" name="Rectangle"/>
          <p:cNvSpPr/>
          <p:nvPr/>
        </p:nvSpPr>
        <p:spPr>
          <a:xfrm>
            <a:off x="1727200" y="206876"/>
            <a:ext cx="1160928" cy="444506"/>
          </a:xfrm>
          <a:prstGeom prst="rect">
            <a:avLst/>
          </a:prstGeom>
          <a:solidFill>
            <a:srgbClr val="F9D949"/>
          </a:solidFill>
          <a:ln w="12700">
            <a:miter lim="400000"/>
          </a:ln>
        </p:spPr>
        <p:txBody>
          <a:bodyPr lIns="45718" tIns="45718" rIns="45718" bIns="45718" anchor="ctr"/>
          <a:lstStyle/>
          <a:p>
            <a:pPr>
              <a:defRPr>
                <a:latin typeface="+mj-lt"/>
                <a:ea typeface="+mj-ea"/>
                <a:cs typeface="+mj-cs"/>
                <a:sym typeface="Helvetica"/>
              </a:defRPr>
            </a:pPr>
            <a:endParaRPr/>
          </a:p>
        </p:txBody>
      </p:sp>
      <p:sp>
        <p:nvSpPr>
          <p:cNvPr id="3" name="TextBox 2">
            <a:extLst>
              <a:ext uri="{FF2B5EF4-FFF2-40B4-BE49-F238E27FC236}">
                <a16:creationId xmlns:a16="http://schemas.microsoft.com/office/drawing/2014/main" id="{CC7514A5-280B-B14A-AC61-3286CA55E70B}"/>
              </a:ext>
            </a:extLst>
          </p:cNvPr>
          <p:cNvSpPr txBox="1"/>
          <p:nvPr/>
        </p:nvSpPr>
        <p:spPr>
          <a:xfrm>
            <a:off x="489489" y="1516713"/>
            <a:ext cx="6098582" cy="400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ts val="2400"/>
              </a:lnSpc>
            </a:pPr>
            <a:r>
              <a:rPr lang="es-ES" sz="2000" b="1" dirty="0">
                <a:latin typeface="Encode Sans Condensed Bold"/>
                <a:sym typeface="Encode Sans Condensed Bold"/>
              </a:rPr>
              <a:t>QUÉ HACER CON LOS MATERIALES CREADOS</a:t>
            </a:r>
            <a:endParaRPr lang="en-US" dirty="0"/>
          </a:p>
        </p:txBody>
      </p:sp>
      <p:pic>
        <p:nvPicPr>
          <p:cNvPr id="4" name="Picture 2" descr="WhatsApp Will Soon Let You Select Who Can View Last Seen, Status &amp; Profile  Picture">
            <a:extLst>
              <a:ext uri="{FF2B5EF4-FFF2-40B4-BE49-F238E27FC236}">
                <a16:creationId xmlns:a16="http://schemas.microsoft.com/office/drawing/2014/main" id="{78F0F5DF-2467-4BD7-40F2-B40E0DC30C9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935" t="27645" r="25481" b="24148"/>
          <a:stretch/>
        </p:blipFill>
        <p:spPr bwMode="auto">
          <a:xfrm>
            <a:off x="8488112" y="2041652"/>
            <a:ext cx="1479479" cy="14383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Gmail versus Outlook: which e-mail provider is better for you? Part II -  Brand Minds">
            <a:extLst>
              <a:ext uri="{FF2B5EF4-FFF2-40B4-BE49-F238E27FC236}">
                <a16:creationId xmlns:a16="http://schemas.microsoft.com/office/drawing/2014/main" id="{8DA1570D-17A8-EC7F-0071-687F36D638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7421" y="3877847"/>
            <a:ext cx="3900862" cy="187700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89205DD-3D85-E1C9-9C08-54D5A5ED640D}"/>
              </a:ext>
            </a:extLst>
          </p:cNvPr>
          <p:cNvSpPr txBox="1"/>
          <p:nvPr/>
        </p:nvSpPr>
        <p:spPr>
          <a:xfrm>
            <a:off x="489489" y="2602871"/>
            <a:ext cx="6098582" cy="1754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s-ES" dirty="0"/>
              <a:t>Envíe todo lo que reunió sobre un caso de estudio</a:t>
            </a:r>
          </a:p>
          <a:p>
            <a:pPr algn="ctr"/>
            <a:r>
              <a:rPr lang="es-ES" dirty="0"/>
              <a:t>a nosotros en WhatsApp y / o E-mail!</a:t>
            </a:r>
            <a:endParaRPr lang="en-US" dirty="0"/>
          </a:p>
          <a:p>
            <a:pPr marL="0" marR="0" indent="0" algn="l" defTabSz="914400" rtl="0" fontAlgn="auto" latinLnBrk="0" hangingPunct="0">
              <a:lnSpc>
                <a:spcPct val="100000"/>
              </a:lnSpc>
              <a:spcBef>
                <a:spcPts val="0"/>
              </a:spcBef>
              <a:spcAft>
                <a:spcPts val="0"/>
              </a:spcAft>
              <a:buClrTx/>
              <a:buSzTx/>
              <a:buFontTx/>
              <a:buNone/>
              <a:tabLst/>
            </a:pPr>
            <a:endParaRPr lang="en-US" dirty="0">
              <a:solidFill>
                <a:srgbClr val="222222"/>
              </a:solidFill>
              <a:latin typeface="Encode Sans Condensed Regular"/>
            </a:endParaRPr>
          </a:p>
          <a:p>
            <a:pPr marL="0" marR="0" indent="0" algn="l" defTabSz="914400" rtl="0" fontAlgn="auto" latinLnBrk="0" hangingPunct="0">
              <a:lnSpc>
                <a:spcPct val="100000"/>
              </a:lnSpc>
              <a:spcBef>
                <a:spcPts val="0"/>
              </a:spcBef>
              <a:spcAft>
                <a:spcPts val="0"/>
              </a:spcAft>
              <a:buClrTx/>
              <a:buSzTx/>
              <a:buFontTx/>
              <a:buNone/>
              <a:tabLst/>
            </a:pPr>
            <a:r>
              <a:rPr lang="en-US" dirty="0">
                <a:solidFill>
                  <a:srgbClr val="222222"/>
                </a:solidFill>
                <a:latin typeface="Encode Sans Condensed Regular"/>
              </a:rPr>
              <a:t>Ronit Segal – </a:t>
            </a:r>
            <a:r>
              <a:rPr lang="en-US" dirty="0">
                <a:solidFill>
                  <a:srgbClr val="222222"/>
                </a:solidFill>
                <a:latin typeface="Encode Sans Condensed Regular"/>
                <a:hlinkClick r:id="rId5">
                  <a:extLst>
                    <a:ext uri="{A12FA001-AC4F-418D-AE19-62706E023703}">
                      <ahyp:hlinkClr xmlns:ahyp="http://schemas.microsoft.com/office/drawing/2018/hyperlinkcolor" val="tx"/>
                    </a:ext>
                  </a:extLst>
                </a:hlinkClick>
              </a:rPr>
              <a:t>ronit@homebiogas.com</a:t>
            </a:r>
            <a:r>
              <a:rPr lang="en-US" dirty="0">
                <a:solidFill>
                  <a:srgbClr val="222222"/>
                </a:solidFill>
                <a:latin typeface="Encode Sans Condensed Regular"/>
              </a:rPr>
              <a:t> – +972 52 4768942</a:t>
            </a:r>
            <a:br>
              <a:rPr lang="en-US" dirty="0">
                <a:solidFill>
                  <a:srgbClr val="222222"/>
                </a:solidFill>
                <a:latin typeface="Encode Sans Condensed Regular"/>
              </a:rPr>
            </a:br>
            <a:r>
              <a:rPr lang="en-US" dirty="0">
                <a:solidFill>
                  <a:srgbClr val="222222"/>
                </a:solidFill>
                <a:latin typeface="Encode Sans Condensed Regular"/>
              </a:rPr>
              <a:t>Pablo </a:t>
            </a:r>
            <a:r>
              <a:rPr lang="en-US" dirty="0" err="1">
                <a:solidFill>
                  <a:srgbClr val="222222"/>
                </a:solidFill>
                <a:latin typeface="Encode Sans Condensed Regular"/>
              </a:rPr>
              <a:t>Chevrin</a:t>
            </a:r>
            <a:r>
              <a:rPr lang="en-US" dirty="0">
                <a:solidFill>
                  <a:srgbClr val="222222"/>
                </a:solidFill>
                <a:latin typeface="Encode Sans Condensed Regular"/>
              </a:rPr>
              <a:t> – </a:t>
            </a:r>
            <a:r>
              <a:rPr lang="en-US" dirty="0">
                <a:solidFill>
                  <a:srgbClr val="222222"/>
                </a:solidFill>
                <a:latin typeface="Encode Sans Condensed Regular"/>
                <a:hlinkClick r:id="rId6">
                  <a:extLst>
                    <a:ext uri="{A12FA001-AC4F-418D-AE19-62706E023703}">
                      <ahyp:hlinkClr xmlns:ahyp="http://schemas.microsoft.com/office/drawing/2018/hyperlinkcolor" val="tx"/>
                    </a:ext>
                  </a:extLst>
                </a:hlinkClick>
              </a:rPr>
              <a:t>pablo@homebiogas.com</a:t>
            </a:r>
            <a:r>
              <a:rPr lang="en-US" dirty="0">
                <a:solidFill>
                  <a:srgbClr val="222222"/>
                </a:solidFill>
                <a:latin typeface="Encode Sans Condensed Regular"/>
              </a:rPr>
              <a:t> – +972 52 8377466</a:t>
            </a:r>
            <a:br>
              <a:rPr lang="en-US" dirty="0">
                <a:solidFill>
                  <a:srgbClr val="222222"/>
                </a:solidFill>
                <a:latin typeface="Encode Sans Condensed Regular"/>
              </a:rPr>
            </a:br>
            <a:r>
              <a:rPr lang="en-US" dirty="0">
                <a:solidFill>
                  <a:srgbClr val="222222"/>
                </a:solidFill>
                <a:latin typeface="Encode Sans Condensed Regular"/>
              </a:rPr>
              <a:t>Dana </a:t>
            </a:r>
            <a:r>
              <a:rPr lang="en-US" dirty="0" err="1">
                <a:solidFill>
                  <a:srgbClr val="222222"/>
                </a:solidFill>
                <a:latin typeface="Encode Sans Condensed Regular"/>
              </a:rPr>
              <a:t>Avitan</a:t>
            </a:r>
            <a:r>
              <a:rPr lang="en-US" dirty="0">
                <a:solidFill>
                  <a:srgbClr val="222222"/>
                </a:solidFill>
                <a:latin typeface="Encode Sans Condensed Regular"/>
              </a:rPr>
              <a:t> – </a:t>
            </a:r>
            <a:r>
              <a:rPr lang="en-US" dirty="0">
                <a:solidFill>
                  <a:srgbClr val="222222"/>
                </a:solidFill>
                <a:latin typeface="Encode Sans Condensed Regular"/>
                <a:hlinkClick r:id="rId7">
                  <a:extLst>
                    <a:ext uri="{A12FA001-AC4F-418D-AE19-62706E023703}">
                      <ahyp:hlinkClr xmlns:ahyp="http://schemas.microsoft.com/office/drawing/2018/hyperlinkcolor" val="tx"/>
                    </a:ext>
                  </a:extLst>
                </a:hlinkClick>
              </a:rPr>
              <a:t>dana@homebiogas.com</a:t>
            </a:r>
            <a:r>
              <a:rPr lang="en-US" dirty="0">
                <a:solidFill>
                  <a:srgbClr val="222222"/>
                </a:solidFill>
                <a:latin typeface="Encode Sans Condensed Regular"/>
              </a:rPr>
              <a:t> – +972 54 4796610</a:t>
            </a:r>
          </a:p>
        </p:txBody>
      </p:sp>
      <p:sp>
        <p:nvSpPr>
          <p:cNvPr id="10" name="TextBox 9">
            <a:extLst>
              <a:ext uri="{FF2B5EF4-FFF2-40B4-BE49-F238E27FC236}">
                <a16:creationId xmlns:a16="http://schemas.microsoft.com/office/drawing/2014/main" id="{B74E05F1-BFA2-7375-D045-D48EC94EB36E}"/>
              </a:ext>
            </a:extLst>
          </p:cNvPr>
          <p:cNvSpPr txBox="1"/>
          <p:nvPr/>
        </p:nvSpPr>
        <p:spPr>
          <a:xfrm>
            <a:off x="489489" y="4816348"/>
            <a:ext cx="6098582"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s-ES" b="1" dirty="0"/>
              <a:t>Lista de materiales a enviar:</a:t>
            </a:r>
          </a:p>
          <a:p>
            <a:pPr marL="285750" indent="-285750">
              <a:buFont typeface="Arial" panose="020B0604020202020204" pitchFamily="34" charset="0"/>
              <a:buChar char="•"/>
            </a:pPr>
            <a:r>
              <a:rPr lang="es-ES" b="1" dirty="0"/>
              <a:t>Papel blanco relleno</a:t>
            </a:r>
          </a:p>
          <a:p>
            <a:pPr marL="285750" indent="-285750">
              <a:buFont typeface="Arial" panose="020B0604020202020204" pitchFamily="34" charset="0"/>
              <a:buChar char="•"/>
            </a:pPr>
            <a:r>
              <a:rPr lang="es-ES" b="1" dirty="0"/>
              <a:t>Imágenes y videos sin procesar</a:t>
            </a:r>
          </a:p>
          <a:p>
            <a:pPr marL="285750" indent="-285750">
              <a:buFont typeface="Arial" panose="020B0604020202020204" pitchFamily="34" charset="0"/>
              <a:buChar char="•"/>
            </a:pPr>
            <a:r>
              <a:rPr lang="es-ES" b="1" dirty="0"/>
              <a:t>Forma de liberación</a:t>
            </a:r>
            <a:endParaRPr lang="en-US" b="1" dirty="0"/>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 name="תמונה 4" descr="תמונה 4"/>
          <p:cNvPicPr>
            <a:picLocks noChangeAspect="1"/>
          </p:cNvPicPr>
          <p:nvPr/>
        </p:nvPicPr>
        <p:blipFill>
          <a:blip r:embed="rId2"/>
          <a:stretch>
            <a:fillRect/>
          </a:stretch>
        </p:blipFill>
        <p:spPr>
          <a:xfrm>
            <a:off x="0" y="1"/>
            <a:ext cx="12192000" cy="1916822"/>
          </a:xfrm>
          <a:prstGeom prst="rect">
            <a:avLst/>
          </a:prstGeom>
          <a:ln w="12700">
            <a:miter lim="400000"/>
          </a:ln>
        </p:spPr>
      </p:pic>
      <p:sp>
        <p:nvSpPr>
          <p:cNvPr id="231" name="Rectangle"/>
          <p:cNvSpPr/>
          <p:nvPr/>
        </p:nvSpPr>
        <p:spPr>
          <a:xfrm>
            <a:off x="1727200" y="206876"/>
            <a:ext cx="1160928" cy="444506"/>
          </a:xfrm>
          <a:prstGeom prst="rect">
            <a:avLst/>
          </a:prstGeom>
          <a:solidFill>
            <a:srgbClr val="F9D949"/>
          </a:solidFill>
          <a:ln w="12700">
            <a:miter lim="400000"/>
          </a:ln>
        </p:spPr>
        <p:txBody>
          <a:bodyPr lIns="45718" tIns="45718" rIns="45718" bIns="45718" anchor="ctr"/>
          <a:lstStyle/>
          <a:p>
            <a:pPr>
              <a:defRPr>
                <a:latin typeface="+mj-lt"/>
                <a:ea typeface="+mj-ea"/>
                <a:cs typeface="+mj-cs"/>
                <a:sym typeface="Helvetica"/>
              </a:defRPr>
            </a:pPr>
            <a:endParaRPr/>
          </a:p>
        </p:txBody>
      </p:sp>
      <p:sp>
        <p:nvSpPr>
          <p:cNvPr id="232" name="GOOD LUCK!"/>
          <p:cNvSpPr txBox="1"/>
          <p:nvPr/>
        </p:nvSpPr>
        <p:spPr>
          <a:xfrm>
            <a:off x="3484229" y="3013503"/>
            <a:ext cx="5223542" cy="8309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4800" b="1"/>
            </a:lvl1pPr>
          </a:lstStyle>
          <a:p>
            <a:r>
              <a:rPr lang="en-US" dirty="0"/>
              <a:t>¡MUCHAS GRACIAS</a:t>
            </a:r>
            <a:r>
              <a:rPr dirty="0"/>
              <a:t>!</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תמונה 4" descr="תמונה 4"/>
          <p:cNvPicPr>
            <a:picLocks noChangeAspect="1"/>
          </p:cNvPicPr>
          <p:nvPr/>
        </p:nvPicPr>
        <p:blipFill>
          <a:blip r:embed="rId2"/>
          <a:stretch>
            <a:fillRect/>
          </a:stretch>
        </p:blipFill>
        <p:spPr>
          <a:xfrm>
            <a:off x="0" y="1"/>
            <a:ext cx="12192000" cy="1916822"/>
          </a:xfrm>
          <a:prstGeom prst="rect">
            <a:avLst/>
          </a:prstGeom>
          <a:ln w="12700">
            <a:miter lim="400000"/>
          </a:ln>
        </p:spPr>
      </p:pic>
      <p:sp>
        <p:nvSpPr>
          <p:cNvPr id="107" name="Rectangle"/>
          <p:cNvSpPr/>
          <p:nvPr/>
        </p:nvSpPr>
        <p:spPr>
          <a:xfrm>
            <a:off x="1727200" y="206876"/>
            <a:ext cx="1160928" cy="444506"/>
          </a:xfrm>
          <a:prstGeom prst="rect">
            <a:avLst/>
          </a:prstGeom>
          <a:solidFill>
            <a:srgbClr val="F9D949"/>
          </a:solidFill>
          <a:ln w="12700">
            <a:miter lim="400000"/>
          </a:ln>
        </p:spPr>
        <p:txBody>
          <a:bodyPr lIns="45718" tIns="45718" rIns="45718" bIns="45718" anchor="ctr"/>
          <a:lstStyle/>
          <a:p>
            <a:pPr>
              <a:defRPr>
                <a:latin typeface="+mj-lt"/>
                <a:ea typeface="+mj-ea"/>
                <a:cs typeface="+mj-cs"/>
                <a:sym typeface="Helvetica"/>
              </a:defRPr>
            </a:pPr>
            <a:endParaRPr/>
          </a:p>
        </p:txBody>
      </p:sp>
      <p:sp>
        <p:nvSpPr>
          <p:cNvPr id="108" name="תיבת טקסט 22"/>
          <p:cNvSpPr txBox="1"/>
          <p:nvPr/>
        </p:nvSpPr>
        <p:spPr>
          <a:xfrm>
            <a:off x="992449" y="1222447"/>
            <a:ext cx="2859030" cy="3139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nSpc>
                <a:spcPts val="1600"/>
              </a:lnSpc>
              <a:defRPr sz="2000">
                <a:latin typeface="Encode Sans Condensed Bold"/>
                <a:ea typeface="Encode Sans Condensed Bold"/>
                <a:cs typeface="Encode Sans Condensed Bold"/>
                <a:sym typeface="Encode Sans Condensed Bold"/>
              </a:defRPr>
            </a:lvl1pPr>
          </a:lstStyle>
          <a:p>
            <a:endParaRPr b="1" dirty="0"/>
          </a:p>
        </p:txBody>
      </p:sp>
      <p:pic>
        <p:nvPicPr>
          <p:cNvPr id="110" name="תמונה 7" descr="תמונה 7"/>
          <p:cNvPicPr>
            <a:picLocks noChangeAspect="1"/>
          </p:cNvPicPr>
          <p:nvPr/>
        </p:nvPicPr>
        <p:blipFill>
          <a:blip r:embed="rId3"/>
          <a:stretch>
            <a:fillRect/>
          </a:stretch>
        </p:blipFill>
        <p:spPr>
          <a:xfrm>
            <a:off x="974937" y="1618607"/>
            <a:ext cx="364765" cy="328418"/>
          </a:xfrm>
          <a:prstGeom prst="rect">
            <a:avLst/>
          </a:prstGeom>
          <a:ln w="12700">
            <a:miter lim="400000"/>
          </a:ln>
        </p:spPr>
      </p:pic>
      <p:pic>
        <p:nvPicPr>
          <p:cNvPr id="111" name="תמונה 7" descr="תמונה 7"/>
          <p:cNvPicPr>
            <a:picLocks noChangeAspect="1"/>
          </p:cNvPicPr>
          <p:nvPr/>
        </p:nvPicPr>
        <p:blipFill>
          <a:blip r:embed="rId3"/>
          <a:stretch>
            <a:fillRect/>
          </a:stretch>
        </p:blipFill>
        <p:spPr>
          <a:xfrm>
            <a:off x="989256" y="2905267"/>
            <a:ext cx="364765" cy="328418"/>
          </a:xfrm>
          <a:prstGeom prst="rect">
            <a:avLst/>
          </a:prstGeom>
          <a:ln w="12700">
            <a:miter lim="400000"/>
          </a:ln>
        </p:spPr>
      </p:pic>
      <p:pic>
        <p:nvPicPr>
          <p:cNvPr id="113" name="תמונה 7" descr="תמונה 7"/>
          <p:cNvPicPr>
            <a:picLocks noChangeAspect="1"/>
          </p:cNvPicPr>
          <p:nvPr/>
        </p:nvPicPr>
        <p:blipFill>
          <a:blip r:embed="rId3"/>
          <a:stretch>
            <a:fillRect/>
          </a:stretch>
        </p:blipFill>
        <p:spPr>
          <a:xfrm>
            <a:off x="974937" y="5016165"/>
            <a:ext cx="364767" cy="328418"/>
          </a:xfrm>
          <a:prstGeom prst="rect">
            <a:avLst/>
          </a:prstGeom>
          <a:ln w="12700">
            <a:miter lim="400000"/>
          </a:ln>
        </p:spPr>
      </p:pic>
      <p:pic>
        <p:nvPicPr>
          <p:cNvPr id="115" name="תמונה 7" descr="תמונה 7"/>
          <p:cNvPicPr>
            <a:picLocks noChangeAspect="1"/>
          </p:cNvPicPr>
          <p:nvPr/>
        </p:nvPicPr>
        <p:blipFill>
          <a:blip r:embed="rId3"/>
          <a:stretch>
            <a:fillRect/>
          </a:stretch>
        </p:blipFill>
        <p:spPr>
          <a:xfrm>
            <a:off x="974937" y="3695676"/>
            <a:ext cx="364765" cy="328418"/>
          </a:xfrm>
          <a:prstGeom prst="rect">
            <a:avLst/>
          </a:prstGeom>
          <a:ln w="12700">
            <a:miter lim="400000"/>
          </a:ln>
        </p:spPr>
      </p:pic>
      <p:pic>
        <p:nvPicPr>
          <p:cNvPr id="117" name="תמונה 7" descr="תמונה 7"/>
          <p:cNvPicPr>
            <a:picLocks noChangeAspect="1"/>
          </p:cNvPicPr>
          <p:nvPr/>
        </p:nvPicPr>
        <p:blipFill>
          <a:blip r:embed="rId3"/>
          <a:stretch>
            <a:fillRect/>
          </a:stretch>
        </p:blipFill>
        <p:spPr>
          <a:xfrm>
            <a:off x="974937" y="4616373"/>
            <a:ext cx="364765" cy="328418"/>
          </a:xfrm>
          <a:prstGeom prst="rect">
            <a:avLst/>
          </a:prstGeom>
          <a:ln w="12700">
            <a:miter lim="400000"/>
          </a:ln>
        </p:spPr>
      </p:pic>
      <p:pic>
        <p:nvPicPr>
          <p:cNvPr id="119" name="תמונה 7" descr="תמונה 7"/>
          <p:cNvPicPr>
            <a:picLocks noChangeAspect="1"/>
          </p:cNvPicPr>
          <p:nvPr/>
        </p:nvPicPr>
        <p:blipFill>
          <a:blip r:embed="rId3"/>
          <a:stretch>
            <a:fillRect/>
          </a:stretch>
        </p:blipFill>
        <p:spPr>
          <a:xfrm>
            <a:off x="989254" y="4137130"/>
            <a:ext cx="364767" cy="328418"/>
          </a:xfrm>
          <a:prstGeom prst="rect">
            <a:avLst/>
          </a:prstGeom>
          <a:ln w="12700">
            <a:miter lim="400000"/>
          </a:ln>
        </p:spPr>
      </p:pic>
      <p:pic>
        <p:nvPicPr>
          <p:cNvPr id="122" name="תמונה 7" descr="תמונה 7"/>
          <p:cNvPicPr>
            <a:picLocks noChangeAspect="1"/>
          </p:cNvPicPr>
          <p:nvPr/>
        </p:nvPicPr>
        <p:blipFill>
          <a:blip r:embed="rId3"/>
          <a:stretch>
            <a:fillRect/>
          </a:stretch>
        </p:blipFill>
        <p:spPr>
          <a:xfrm>
            <a:off x="974937" y="2025007"/>
            <a:ext cx="364765" cy="328418"/>
          </a:xfrm>
          <a:prstGeom prst="rect">
            <a:avLst/>
          </a:prstGeom>
          <a:ln w="12700">
            <a:miter lim="400000"/>
          </a:ln>
        </p:spPr>
      </p:pic>
      <p:pic>
        <p:nvPicPr>
          <p:cNvPr id="124" name="תמונה 7" descr="תמונה 7"/>
          <p:cNvPicPr>
            <a:picLocks noChangeAspect="1"/>
          </p:cNvPicPr>
          <p:nvPr/>
        </p:nvPicPr>
        <p:blipFill>
          <a:blip r:embed="rId3"/>
          <a:stretch>
            <a:fillRect/>
          </a:stretch>
        </p:blipFill>
        <p:spPr>
          <a:xfrm>
            <a:off x="974937" y="2439072"/>
            <a:ext cx="364765" cy="328418"/>
          </a:xfrm>
          <a:prstGeom prst="rect">
            <a:avLst/>
          </a:prstGeom>
          <a:ln w="12700">
            <a:miter lim="400000"/>
          </a:ln>
        </p:spPr>
      </p:pic>
      <p:sp>
        <p:nvSpPr>
          <p:cNvPr id="26" name="TextBox 25">
            <a:extLst>
              <a:ext uri="{FF2B5EF4-FFF2-40B4-BE49-F238E27FC236}">
                <a16:creationId xmlns:a16="http://schemas.microsoft.com/office/drawing/2014/main" id="{F73EE229-F001-0BEC-50FD-DC1E91D02EFF}"/>
              </a:ext>
            </a:extLst>
          </p:cNvPr>
          <p:cNvSpPr txBox="1"/>
          <p:nvPr/>
        </p:nvSpPr>
        <p:spPr>
          <a:xfrm>
            <a:off x="1339702" y="1558564"/>
            <a:ext cx="10560198"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err="1"/>
              <a:t>Amplía</a:t>
            </a:r>
            <a:r>
              <a:rPr lang="en-US" dirty="0"/>
              <a:t> </a:t>
            </a:r>
            <a:r>
              <a:rPr lang="en-US" dirty="0" err="1"/>
              <a:t>tu</a:t>
            </a:r>
            <a:r>
              <a:rPr lang="en-US" dirty="0"/>
              <a:t> </a:t>
            </a:r>
            <a:r>
              <a:rPr lang="en-US" dirty="0" err="1"/>
              <a:t>perspectiva</a:t>
            </a:r>
            <a:r>
              <a:rPr lang="en-US" dirty="0"/>
              <a:t>: </a:t>
            </a:r>
            <a:r>
              <a:rPr lang="es-ES" dirty="0">
                <a:sym typeface="Encode Sans Condensed Bold"/>
              </a:rPr>
              <a:t>la importancia del contenido de biofertilizantes para el marketing y las ventas</a:t>
            </a:r>
            <a:endParaRPr lang="en-US" dirty="0">
              <a:sym typeface="Encode Sans Condensed Bold"/>
            </a:endParaRPr>
          </a:p>
        </p:txBody>
      </p:sp>
      <p:sp>
        <p:nvSpPr>
          <p:cNvPr id="29" name="TextBox 28">
            <a:extLst>
              <a:ext uri="{FF2B5EF4-FFF2-40B4-BE49-F238E27FC236}">
                <a16:creationId xmlns:a16="http://schemas.microsoft.com/office/drawing/2014/main" id="{06CB01E4-4FDF-494B-BE42-E98CC9CBA0D9}"/>
              </a:ext>
            </a:extLst>
          </p:cNvPr>
          <p:cNvSpPr txBox="1"/>
          <p:nvPr/>
        </p:nvSpPr>
        <p:spPr>
          <a:xfrm>
            <a:off x="1339702" y="2022868"/>
            <a:ext cx="7735170"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sym typeface="Encode Sans Condensed Bold"/>
              </a:rPr>
              <a:t>Lo que </a:t>
            </a:r>
            <a:r>
              <a:rPr lang="en-US" dirty="0" err="1">
                <a:sym typeface="Encode Sans Condensed Bold"/>
              </a:rPr>
              <a:t>sabemos</a:t>
            </a:r>
            <a:r>
              <a:rPr lang="en-US" dirty="0">
                <a:sym typeface="Encode Sans Condensed Bold"/>
              </a:rPr>
              <a:t> </a:t>
            </a:r>
            <a:r>
              <a:rPr lang="en-US" dirty="0" err="1">
                <a:sym typeface="Encode Sans Condensed Bold"/>
              </a:rPr>
              <a:t>sobre</a:t>
            </a:r>
            <a:r>
              <a:rPr lang="en-US" dirty="0">
                <a:sym typeface="Encode Sans Condensed Bold"/>
              </a:rPr>
              <a:t> </a:t>
            </a:r>
            <a:r>
              <a:rPr lang="en-US" dirty="0" err="1">
                <a:sym typeface="Encode Sans Condensed Bold"/>
              </a:rPr>
              <a:t>nuestro</a:t>
            </a:r>
            <a:r>
              <a:rPr lang="en-US" dirty="0">
                <a:sym typeface="Encode Sans Condensed Bold"/>
              </a:rPr>
              <a:t> </a:t>
            </a:r>
            <a:r>
              <a:rPr lang="en-US" dirty="0" err="1">
                <a:sym typeface="Encode Sans Condensed Bold"/>
              </a:rPr>
              <a:t>público</a:t>
            </a:r>
            <a:r>
              <a:rPr lang="en-US" dirty="0">
                <a:sym typeface="Encode Sans Condensed Bold"/>
              </a:rPr>
              <a:t> </a:t>
            </a:r>
            <a:r>
              <a:rPr lang="en-US" dirty="0" err="1">
                <a:sym typeface="Encode Sans Condensed Bold"/>
              </a:rPr>
              <a:t>objetivo</a:t>
            </a:r>
            <a:r>
              <a:rPr lang="en-US" dirty="0">
                <a:sym typeface="Encode Sans Condensed Bold"/>
              </a:rPr>
              <a:t> de </a:t>
            </a:r>
            <a:r>
              <a:rPr lang="en-US" dirty="0" err="1">
                <a:sym typeface="Encode Sans Condensed Bold"/>
              </a:rPr>
              <a:t>agricultores</a:t>
            </a:r>
            <a:endParaRPr lang="en-US" dirty="0">
              <a:sym typeface="Encode Sans Condensed Bold"/>
            </a:endParaRPr>
          </a:p>
        </p:txBody>
      </p:sp>
      <p:sp>
        <p:nvSpPr>
          <p:cNvPr id="31" name="TextBox 30">
            <a:extLst>
              <a:ext uri="{FF2B5EF4-FFF2-40B4-BE49-F238E27FC236}">
                <a16:creationId xmlns:a16="http://schemas.microsoft.com/office/drawing/2014/main" id="{F59933E6-4D1D-DBC8-2DFF-B07EE4CFFEBF}"/>
              </a:ext>
            </a:extLst>
          </p:cNvPr>
          <p:cNvSpPr txBox="1"/>
          <p:nvPr/>
        </p:nvSpPr>
        <p:spPr>
          <a:xfrm>
            <a:off x="1339702" y="4132084"/>
            <a:ext cx="6098582"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s-ES" dirty="0"/>
              <a:t>Videos de testimonios</a:t>
            </a:r>
            <a:endParaRPr lang="en-US" dirty="0"/>
          </a:p>
        </p:txBody>
      </p:sp>
      <p:sp>
        <p:nvSpPr>
          <p:cNvPr id="34" name="TextBox 33">
            <a:extLst>
              <a:ext uri="{FF2B5EF4-FFF2-40B4-BE49-F238E27FC236}">
                <a16:creationId xmlns:a16="http://schemas.microsoft.com/office/drawing/2014/main" id="{DCED8DEB-2B1F-C2BF-1BDB-8D6093A6674E}"/>
              </a:ext>
            </a:extLst>
          </p:cNvPr>
          <p:cNvSpPr txBox="1"/>
          <p:nvPr/>
        </p:nvSpPr>
        <p:spPr>
          <a:xfrm>
            <a:off x="1339702" y="2471167"/>
            <a:ext cx="6098582"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err="1"/>
              <a:t>Cómo</a:t>
            </a:r>
            <a:r>
              <a:rPr lang="en-US" dirty="0"/>
              <a:t> </a:t>
            </a:r>
            <a:r>
              <a:rPr lang="en-US" dirty="0" err="1"/>
              <a:t>empezar</a:t>
            </a:r>
            <a:endParaRPr lang="en-US" dirty="0">
              <a:sym typeface="Encode Sans Condensed Bold"/>
            </a:endParaRPr>
          </a:p>
        </p:txBody>
      </p:sp>
      <p:sp>
        <p:nvSpPr>
          <p:cNvPr id="36" name="TextBox 35">
            <a:extLst>
              <a:ext uri="{FF2B5EF4-FFF2-40B4-BE49-F238E27FC236}">
                <a16:creationId xmlns:a16="http://schemas.microsoft.com/office/drawing/2014/main" id="{AADA83AD-39CF-83BC-A722-9EEB65ADFFA3}"/>
              </a:ext>
            </a:extLst>
          </p:cNvPr>
          <p:cNvSpPr txBox="1"/>
          <p:nvPr/>
        </p:nvSpPr>
        <p:spPr>
          <a:xfrm>
            <a:off x="1339702" y="2896472"/>
            <a:ext cx="6098582"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s-ES" dirty="0">
                <a:sym typeface="Encode Sans Condensed Bold"/>
              </a:rPr>
              <a:t>Tipos de historias a buscar</a:t>
            </a:r>
            <a:endParaRPr lang="en-US" dirty="0">
              <a:sym typeface="Encode Sans Condensed Bold"/>
            </a:endParaRPr>
          </a:p>
        </p:txBody>
      </p:sp>
      <p:sp>
        <p:nvSpPr>
          <p:cNvPr id="38" name="TextBox 37">
            <a:extLst>
              <a:ext uri="{FF2B5EF4-FFF2-40B4-BE49-F238E27FC236}">
                <a16:creationId xmlns:a16="http://schemas.microsoft.com/office/drawing/2014/main" id="{597CB39A-9E24-7F2C-7902-4BE7A7876E8C}"/>
              </a:ext>
            </a:extLst>
          </p:cNvPr>
          <p:cNvSpPr txBox="1"/>
          <p:nvPr/>
        </p:nvSpPr>
        <p:spPr>
          <a:xfrm>
            <a:off x="1339702" y="3666587"/>
            <a:ext cx="6098582"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s-ES" dirty="0"/>
              <a:t>Dos </a:t>
            </a:r>
            <a:r>
              <a:rPr lang="es-ES" dirty="0">
                <a:sym typeface="Encode Sans Condensed Bold"/>
              </a:rPr>
              <a:t>tipos de formatos a seguir y cuándo utilizarlos</a:t>
            </a:r>
            <a:endParaRPr lang="en-US" dirty="0">
              <a:sym typeface="Encode Sans Condensed Bold"/>
            </a:endParaRPr>
          </a:p>
        </p:txBody>
      </p:sp>
      <p:sp>
        <p:nvSpPr>
          <p:cNvPr id="40" name="TextBox 39">
            <a:extLst>
              <a:ext uri="{FF2B5EF4-FFF2-40B4-BE49-F238E27FC236}">
                <a16:creationId xmlns:a16="http://schemas.microsoft.com/office/drawing/2014/main" id="{CD53097D-7918-C0D5-E79C-3A8FB8044F8E}"/>
              </a:ext>
            </a:extLst>
          </p:cNvPr>
          <p:cNvSpPr txBox="1"/>
          <p:nvPr/>
        </p:nvSpPr>
        <p:spPr>
          <a:xfrm>
            <a:off x="944908" y="3300661"/>
            <a:ext cx="6098582"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1" dirty="0"/>
              <a:t>ORIENTACIÓN DE PRODUCCIÓN</a:t>
            </a:r>
          </a:p>
        </p:txBody>
      </p:sp>
      <p:sp>
        <p:nvSpPr>
          <p:cNvPr id="43" name="TextBox 42">
            <a:extLst>
              <a:ext uri="{FF2B5EF4-FFF2-40B4-BE49-F238E27FC236}">
                <a16:creationId xmlns:a16="http://schemas.microsoft.com/office/drawing/2014/main" id="{863BBB44-03BA-EB2A-A2ED-2F264393A5E9}"/>
              </a:ext>
            </a:extLst>
          </p:cNvPr>
          <p:cNvSpPr txBox="1"/>
          <p:nvPr/>
        </p:nvSpPr>
        <p:spPr>
          <a:xfrm>
            <a:off x="1354020" y="4576786"/>
            <a:ext cx="6098582"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s-ES" dirty="0"/>
              <a:t>Estilo de vídeo del foro económico mundial</a:t>
            </a:r>
            <a:endParaRPr lang="en-US" dirty="0"/>
          </a:p>
        </p:txBody>
      </p:sp>
      <p:sp>
        <p:nvSpPr>
          <p:cNvPr id="45" name="TextBox 44">
            <a:extLst>
              <a:ext uri="{FF2B5EF4-FFF2-40B4-BE49-F238E27FC236}">
                <a16:creationId xmlns:a16="http://schemas.microsoft.com/office/drawing/2014/main" id="{94761D80-B810-7612-B6E6-B9BEC337B3B4}"/>
              </a:ext>
            </a:extLst>
          </p:cNvPr>
          <p:cNvSpPr txBox="1"/>
          <p:nvPr/>
        </p:nvSpPr>
        <p:spPr>
          <a:xfrm>
            <a:off x="1354020" y="5012825"/>
            <a:ext cx="6098582"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err="1"/>
              <a:t>Guía</a:t>
            </a:r>
            <a:r>
              <a:rPr lang="en-US" dirty="0"/>
              <a:t> de </a:t>
            </a:r>
            <a:r>
              <a:rPr lang="en-US" dirty="0" err="1"/>
              <a:t>producción</a:t>
            </a:r>
            <a:endParaRPr lang="en-US" dirty="0"/>
          </a:p>
        </p:txBody>
      </p:sp>
      <p:sp>
        <p:nvSpPr>
          <p:cNvPr id="49" name="TextBox 48">
            <a:extLst>
              <a:ext uri="{FF2B5EF4-FFF2-40B4-BE49-F238E27FC236}">
                <a16:creationId xmlns:a16="http://schemas.microsoft.com/office/drawing/2014/main" id="{CBF860A8-842A-824C-9A34-D27B6B6140D6}"/>
              </a:ext>
            </a:extLst>
          </p:cNvPr>
          <p:cNvSpPr txBox="1"/>
          <p:nvPr/>
        </p:nvSpPr>
        <p:spPr>
          <a:xfrm>
            <a:off x="1339702" y="5422133"/>
            <a:ext cx="6098582" cy="3840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ts val="2400"/>
              </a:lnSpc>
            </a:pPr>
            <a:r>
              <a:rPr lang="es-ES" dirty="0">
                <a:sym typeface="Encode Sans Condensed Bold"/>
              </a:rPr>
              <a:t>Cómo gestionar la cámara si lo está haciendo usted mismo</a:t>
            </a:r>
            <a:endParaRPr lang="en-US" dirty="0">
              <a:sym typeface="Encode Sans Condensed Bold"/>
            </a:endParaRPr>
          </a:p>
        </p:txBody>
      </p:sp>
      <p:sp>
        <p:nvSpPr>
          <p:cNvPr id="52" name="TextBox 51">
            <a:extLst>
              <a:ext uri="{FF2B5EF4-FFF2-40B4-BE49-F238E27FC236}">
                <a16:creationId xmlns:a16="http://schemas.microsoft.com/office/drawing/2014/main" id="{DD841C19-D6D3-61B8-83F4-CA028F69EE7B}"/>
              </a:ext>
            </a:extLst>
          </p:cNvPr>
          <p:cNvSpPr txBox="1"/>
          <p:nvPr/>
        </p:nvSpPr>
        <p:spPr>
          <a:xfrm>
            <a:off x="989253" y="1131403"/>
            <a:ext cx="6097712"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1" dirty="0"/>
              <a:t>VISIÓN</a:t>
            </a:r>
            <a:r>
              <a:rPr lang="en-US" dirty="0"/>
              <a:t> </a:t>
            </a:r>
            <a:r>
              <a:rPr lang="en-US" b="1" dirty="0"/>
              <a:t>GENERAL</a:t>
            </a:r>
          </a:p>
        </p:txBody>
      </p:sp>
      <p:sp>
        <p:nvSpPr>
          <p:cNvPr id="3" name="TextBox 2">
            <a:extLst>
              <a:ext uri="{FF2B5EF4-FFF2-40B4-BE49-F238E27FC236}">
                <a16:creationId xmlns:a16="http://schemas.microsoft.com/office/drawing/2014/main" id="{A6BADDDF-20BD-A760-BD71-BE2E2EA78B4F}"/>
              </a:ext>
            </a:extLst>
          </p:cNvPr>
          <p:cNvSpPr txBox="1"/>
          <p:nvPr/>
        </p:nvSpPr>
        <p:spPr>
          <a:xfrm>
            <a:off x="1339702" y="5883763"/>
            <a:ext cx="6098582" cy="400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ts val="2400"/>
              </a:lnSpc>
              <a:defRPr sz="2000">
                <a:latin typeface="Encode Sans Condensed Bold"/>
                <a:ea typeface="Encode Sans Condensed Bold"/>
                <a:cs typeface="Encode Sans Condensed Bold"/>
                <a:sym typeface="Encode Sans Condensed Bold"/>
              </a:defRPr>
            </a:pPr>
            <a:r>
              <a:rPr lang="en-US" dirty="0"/>
              <a:t>Tomas de </a:t>
            </a:r>
            <a:r>
              <a:rPr lang="en-US" dirty="0" err="1"/>
              <a:t>muestra</a:t>
            </a:r>
            <a:endParaRPr lang="en-US" dirty="0"/>
          </a:p>
        </p:txBody>
      </p:sp>
      <p:sp>
        <p:nvSpPr>
          <p:cNvPr id="5" name="TextBox 4">
            <a:extLst>
              <a:ext uri="{FF2B5EF4-FFF2-40B4-BE49-F238E27FC236}">
                <a16:creationId xmlns:a16="http://schemas.microsoft.com/office/drawing/2014/main" id="{5C69BF1B-3752-E317-B851-741738CBA266}"/>
              </a:ext>
            </a:extLst>
          </p:cNvPr>
          <p:cNvSpPr txBox="1"/>
          <p:nvPr/>
        </p:nvSpPr>
        <p:spPr>
          <a:xfrm>
            <a:off x="974937" y="6376621"/>
            <a:ext cx="6096000" cy="384080"/>
          </a:xfrm>
          <a:prstGeom prst="rect">
            <a:avLst/>
          </a:prstGeom>
          <a:noFill/>
        </p:spPr>
        <p:txBody>
          <a:bodyPr wrap="square">
            <a:spAutoFit/>
          </a:bodyPr>
          <a:lstStyle/>
          <a:p>
            <a:pPr>
              <a:lnSpc>
                <a:spcPts val="2400"/>
              </a:lnSpc>
            </a:pPr>
            <a:r>
              <a:rPr lang="es-ES" sz="1800" b="1" dirty="0">
                <a:latin typeface="Encode Sans Condensed Bold"/>
                <a:sym typeface="Encode Sans Condensed Bold"/>
              </a:rPr>
              <a:t>QUÉ HACER CON LOS MATERIALES CREADOS</a:t>
            </a:r>
            <a:endParaRPr lang="en-US" dirty="0"/>
          </a:p>
        </p:txBody>
      </p:sp>
      <p:pic>
        <p:nvPicPr>
          <p:cNvPr id="6" name="תמונה 7" descr="תמונה 7">
            <a:extLst>
              <a:ext uri="{FF2B5EF4-FFF2-40B4-BE49-F238E27FC236}">
                <a16:creationId xmlns:a16="http://schemas.microsoft.com/office/drawing/2014/main" id="{016012A5-9EA8-DAA6-4FEF-7DCAA43850DC}"/>
              </a:ext>
            </a:extLst>
          </p:cNvPr>
          <p:cNvPicPr>
            <a:picLocks noChangeAspect="1"/>
          </p:cNvPicPr>
          <p:nvPr/>
        </p:nvPicPr>
        <p:blipFill>
          <a:blip r:embed="rId3"/>
          <a:stretch>
            <a:fillRect/>
          </a:stretch>
        </p:blipFill>
        <p:spPr>
          <a:xfrm>
            <a:off x="944908" y="5477795"/>
            <a:ext cx="364767" cy="328418"/>
          </a:xfrm>
          <a:prstGeom prst="rect">
            <a:avLst/>
          </a:prstGeom>
          <a:ln w="12700">
            <a:miter lim="400000"/>
          </a:ln>
        </p:spPr>
      </p:pic>
      <p:pic>
        <p:nvPicPr>
          <p:cNvPr id="7" name="תמונה 7" descr="תמונה 7">
            <a:extLst>
              <a:ext uri="{FF2B5EF4-FFF2-40B4-BE49-F238E27FC236}">
                <a16:creationId xmlns:a16="http://schemas.microsoft.com/office/drawing/2014/main" id="{AA0D6ED2-100C-CE20-8935-7A3F3DCA34DF}"/>
              </a:ext>
            </a:extLst>
          </p:cNvPr>
          <p:cNvPicPr>
            <a:picLocks noChangeAspect="1"/>
          </p:cNvPicPr>
          <p:nvPr/>
        </p:nvPicPr>
        <p:blipFill>
          <a:blip r:embed="rId3"/>
          <a:stretch>
            <a:fillRect/>
          </a:stretch>
        </p:blipFill>
        <p:spPr>
          <a:xfrm>
            <a:off x="989253" y="5891860"/>
            <a:ext cx="364767" cy="328418"/>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 name="תמונה 4" descr="תמונה 4"/>
          <p:cNvPicPr>
            <a:picLocks noChangeAspect="1"/>
          </p:cNvPicPr>
          <p:nvPr/>
        </p:nvPicPr>
        <p:blipFill>
          <a:blip r:embed="rId2"/>
          <a:stretch>
            <a:fillRect/>
          </a:stretch>
        </p:blipFill>
        <p:spPr>
          <a:xfrm>
            <a:off x="0" y="1"/>
            <a:ext cx="12192000" cy="1916822"/>
          </a:xfrm>
          <a:prstGeom prst="rect">
            <a:avLst/>
          </a:prstGeom>
          <a:ln w="12700">
            <a:miter lim="400000"/>
          </a:ln>
        </p:spPr>
      </p:pic>
      <p:sp>
        <p:nvSpPr>
          <p:cNvPr id="130" name="Rectangle"/>
          <p:cNvSpPr/>
          <p:nvPr/>
        </p:nvSpPr>
        <p:spPr>
          <a:xfrm>
            <a:off x="1727200" y="206876"/>
            <a:ext cx="1160928" cy="444506"/>
          </a:xfrm>
          <a:prstGeom prst="rect">
            <a:avLst/>
          </a:prstGeom>
          <a:solidFill>
            <a:srgbClr val="F9D949"/>
          </a:solidFill>
          <a:ln w="12700">
            <a:miter lim="400000"/>
          </a:ln>
        </p:spPr>
        <p:txBody>
          <a:bodyPr lIns="45718" tIns="45718" rIns="45718" bIns="45718" anchor="ctr"/>
          <a:lstStyle/>
          <a:p>
            <a:pPr>
              <a:defRPr>
                <a:latin typeface="+mj-lt"/>
                <a:ea typeface="+mj-ea"/>
                <a:cs typeface="+mj-cs"/>
                <a:sym typeface="Helvetica"/>
              </a:defRPr>
            </a:pPr>
            <a:endParaRPr/>
          </a:p>
        </p:txBody>
      </p:sp>
      <p:sp>
        <p:nvSpPr>
          <p:cNvPr id="6" name="TextBox 5">
            <a:extLst>
              <a:ext uri="{FF2B5EF4-FFF2-40B4-BE49-F238E27FC236}">
                <a16:creationId xmlns:a16="http://schemas.microsoft.com/office/drawing/2014/main" id="{4DFBB871-DD0D-8E7F-9163-CD0ADC47DA62}"/>
              </a:ext>
            </a:extLst>
          </p:cNvPr>
          <p:cNvSpPr txBox="1"/>
          <p:nvPr/>
        </p:nvSpPr>
        <p:spPr>
          <a:xfrm>
            <a:off x="3797368" y="3335627"/>
            <a:ext cx="4597264"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800" b="1" dirty="0"/>
              <a:t>VISIÓN GENERAL</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תמונה 4" descr="תמונה 4"/>
          <p:cNvPicPr>
            <a:picLocks noChangeAspect="1"/>
          </p:cNvPicPr>
          <p:nvPr/>
        </p:nvPicPr>
        <p:blipFill>
          <a:blip r:embed="rId2"/>
          <a:stretch>
            <a:fillRect/>
          </a:stretch>
        </p:blipFill>
        <p:spPr>
          <a:xfrm>
            <a:off x="0" y="1"/>
            <a:ext cx="12192000" cy="1916822"/>
          </a:xfrm>
          <a:prstGeom prst="rect">
            <a:avLst/>
          </a:prstGeom>
          <a:ln w="12700">
            <a:miter lim="400000"/>
          </a:ln>
        </p:spPr>
      </p:pic>
      <p:sp>
        <p:nvSpPr>
          <p:cNvPr id="134" name="Rectangle"/>
          <p:cNvSpPr/>
          <p:nvPr/>
        </p:nvSpPr>
        <p:spPr>
          <a:xfrm>
            <a:off x="1727200" y="206876"/>
            <a:ext cx="1160928" cy="444506"/>
          </a:xfrm>
          <a:prstGeom prst="rect">
            <a:avLst/>
          </a:prstGeom>
          <a:solidFill>
            <a:srgbClr val="F9D949"/>
          </a:solidFill>
          <a:ln w="12700">
            <a:miter lim="400000"/>
          </a:ln>
        </p:spPr>
        <p:txBody>
          <a:bodyPr lIns="45718" tIns="45718" rIns="45718" bIns="45718" anchor="ctr"/>
          <a:lstStyle/>
          <a:p>
            <a:pPr>
              <a:defRPr>
                <a:latin typeface="+mj-lt"/>
                <a:ea typeface="+mj-ea"/>
                <a:cs typeface="+mj-cs"/>
                <a:sym typeface="Helvetica"/>
              </a:defRPr>
            </a:pPr>
            <a:endParaRPr/>
          </a:p>
        </p:txBody>
      </p:sp>
      <p:pic>
        <p:nvPicPr>
          <p:cNvPr id="137" name="Image" descr="Image"/>
          <p:cNvPicPr>
            <a:picLocks noChangeAspect="1"/>
          </p:cNvPicPr>
          <p:nvPr/>
        </p:nvPicPr>
        <p:blipFill>
          <a:blip r:embed="rId3"/>
          <a:stretch>
            <a:fillRect/>
          </a:stretch>
        </p:blipFill>
        <p:spPr>
          <a:xfrm>
            <a:off x="370232" y="2493030"/>
            <a:ext cx="5352903" cy="4002288"/>
          </a:xfrm>
          <a:prstGeom prst="rect">
            <a:avLst/>
          </a:prstGeom>
          <a:ln w="12700">
            <a:miter lim="400000"/>
          </a:ln>
        </p:spPr>
      </p:pic>
      <p:sp>
        <p:nvSpPr>
          <p:cNvPr id="8" name="TextBox 7">
            <a:extLst>
              <a:ext uri="{FF2B5EF4-FFF2-40B4-BE49-F238E27FC236}">
                <a16:creationId xmlns:a16="http://schemas.microsoft.com/office/drawing/2014/main" id="{5A9C6BEC-5843-5A2F-D032-70F48C931494}"/>
              </a:ext>
            </a:extLst>
          </p:cNvPr>
          <p:cNvSpPr txBox="1"/>
          <p:nvPr/>
        </p:nvSpPr>
        <p:spPr>
          <a:xfrm>
            <a:off x="478721" y="1312375"/>
            <a:ext cx="7363421"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000" b="1" dirty="0"/>
              <a:t>AMPLÍA TU PERSPECTIVA: </a:t>
            </a:r>
            <a:r>
              <a:rPr lang="es-ES" sz="2000" b="1" dirty="0">
                <a:latin typeface="Encode Sans Condensed Bold"/>
                <a:sym typeface="Encode Sans Condensed Bold"/>
              </a:rPr>
              <a:t>LA IMPORTANCIA DEL CONTENIDO DE BIOFERTILIZANTES PARA EL MARKETING Y LAS VENTAS</a:t>
            </a:r>
            <a:endParaRPr lang="en-US" sz="2000" b="1" dirty="0">
              <a:latin typeface="Encode Sans Condensed Bold"/>
              <a:sym typeface="Encode Sans Condensed Bold"/>
            </a:endParaRPr>
          </a:p>
        </p:txBody>
      </p:sp>
      <p:sp>
        <p:nvSpPr>
          <p:cNvPr id="4" name="TextBox 3">
            <a:extLst>
              <a:ext uri="{FF2B5EF4-FFF2-40B4-BE49-F238E27FC236}">
                <a16:creationId xmlns:a16="http://schemas.microsoft.com/office/drawing/2014/main" id="{72E5A9D3-2FE7-FE49-1E7F-118108094014}"/>
              </a:ext>
            </a:extLst>
          </p:cNvPr>
          <p:cNvSpPr txBox="1"/>
          <p:nvPr/>
        </p:nvSpPr>
        <p:spPr>
          <a:xfrm>
            <a:off x="5852330" y="2150969"/>
            <a:ext cx="6098582" cy="44861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lnSpc>
                <a:spcPct val="150000"/>
              </a:lnSpc>
            </a:pPr>
            <a:r>
              <a:rPr lang="es-ES" sz="1600" dirty="0">
                <a:latin typeface="Encode Sans Condensed Regular"/>
              </a:rPr>
              <a:t>La crisis de los fertilizantes nos abrió la mente y, después de investigar, descubrimos que podría ser la principal fuente de retorno de la inversión en muchos países. Aunque el gas para cocinar sigue siendo un punto de venta importante, nos dimos cuenta de que teníamos un producto increíble con nosotros todo el tiempo: el biofertilizante.</a:t>
            </a:r>
          </a:p>
          <a:p>
            <a:pPr algn="just">
              <a:lnSpc>
                <a:spcPct val="150000"/>
              </a:lnSpc>
            </a:pPr>
            <a:r>
              <a:rPr lang="es-ES" sz="1600" dirty="0">
                <a:latin typeface="Encode Sans Condensed Regular"/>
              </a:rPr>
              <a:t>Es por eso que creemos que es importante promover y desarrollar materiales de marketing sobre estudios de casos exitosos de agricultores que utilizan el biofertilizante, porque al comunicar sus historias, otros clientes podrían relacionarse con tener ahorros económicos al gastar menos en fertilizantes químicos o aumentar los ingresos de un mayor rendimiento de los cultivos. promover ventas adicionales y ganar confianza en el uso del sistema.</a:t>
            </a:r>
            <a:endParaRPr lang="en-US" sz="1600" dirty="0">
              <a:latin typeface="Encode Sans Condensed Regular"/>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 name="תמונה 4" descr="תמונה 4"/>
          <p:cNvPicPr>
            <a:picLocks noChangeAspect="1"/>
          </p:cNvPicPr>
          <p:nvPr/>
        </p:nvPicPr>
        <p:blipFill>
          <a:blip r:embed="rId3"/>
          <a:stretch>
            <a:fillRect/>
          </a:stretch>
        </p:blipFill>
        <p:spPr>
          <a:xfrm>
            <a:off x="0" y="1"/>
            <a:ext cx="12192000" cy="1916822"/>
          </a:xfrm>
          <a:prstGeom prst="rect">
            <a:avLst/>
          </a:prstGeom>
          <a:ln w="12700">
            <a:miter lim="400000"/>
          </a:ln>
        </p:spPr>
      </p:pic>
      <p:sp>
        <p:nvSpPr>
          <p:cNvPr id="140" name="Rectangle"/>
          <p:cNvSpPr/>
          <p:nvPr/>
        </p:nvSpPr>
        <p:spPr>
          <a:xfrm>
            <a:off x="1727200" y="206876"/>
            <a:ext cx="1160928" cy="444506"/>
          </a:xfrm>
          <a:prstGeom prst="rect">
            <a:avLst/>
          </a:prstGeom>
          <a:solidFill>
            <a:srgbClr val="F9D949"/>
          </a:solidFill>
          <a:ln w="12700">
            <a:miter lim="400000"/>
          </a:ln>
        </p:spPr>
        <p:txBody>
          <a:bodyPr lIns="45718" tIns="45718" rIns="45718" bIns="45718" anchor="ctr"/>
          <a:lstStyle/>
          <a:p>
            <a:pPr>
              <a:defRPr>
                <a:latin typeface="+mj-lt"/>
                <a:ea typeface="+mj-ea"/>
                <a:cs typeface="+mj-cs"/>
                <a:sym typeface="Helvetica"/>
              </a:defRPr>
            </a:pPr>
            <a:endParaRPr/>
          </a:p>
        </p:txBody>
      </p:sp>
      <p:sp>
        <p:nvSpPr>
          <p:cNvPr id="7" name="TextBox 6">
            <a:extLst>
              <a:ext uri="{FF2B5EF4-FFF2-40B4-BE49-F238E27FC236}">
                <a16:creationId xmlns:a16="http://schemas.microsoft.com/office/drawing/2014/main" id="{08E54CA7-02F4-B4F6-4918-1F430EFE9FA9}"/>
              </a:ext>
            </a:extLst>
          </p:cNvPr>
          <p:cNvSpPr txBox="1"/>
          <p:nvPr/>
        </p:nvSpPr>
        <p:spPr>
          <a:xfrm>
            <a:off x="580895" y="1649733"/>
            <a:ext cx="8113654" cy="400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000" b="1" dirty="0">
                <a:latin typeface="Encode Sans Condensed Bold"/>
                <a:sym typeface="Encode Sans Condensed Bold"/>
              </a:rPr>
              <a:t>LO QUE SABEMOS SOBRE NUESTRO PÚBLICO OBJETIVO DE AGRICULTORES</a:t>
            </a:r>
          </a:p>
        </p:txBody>
      </p:sp>
      <p:sp>
        <p:nvSpPr>
          <p:cNvPr id="3" name="TextBox 2">
            <a:extLst>
              <a:ext uri="{FF2B5EF4-FFF2-40B4-BE49-F238E27FC236}">
                <a16:creationId xmlns:a16="http://schemas.microsoft.com/office/drawing/2014/main" id="{EAD3AAD4-AC94-91F2-F486-EA973321EE75}"/>
              </a:ext>
            </a:extLst>
          </p:cNvPr>
          <p:cNvSpPr txBox="1"/>
          <p:nvPr/>
        </p:nvSpPr>
        <p:spPr>
          <a:xfrm>
            <a:off x="320299" y="2296043"/>
            <a:ext cx="6483457" cy="42043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lnSpc>
                <a:spcPct val="150000"/>
              </a:lnSpc>
            </a:pPr>
            <a:r>
              <a:rPr lang="es-ES" b="1" dirty="0"/>
              <a:t>1. </a:t>
            </a:r>
            <a:r>
              <a:rPr lang="es-ES" dirty="0"/>
              <a:t>El principal motivador para ellos es el ROI (ahorro de costos o ganancias adicionales)</a:t>
            </a:r>
          </a:p>
          <a:p>
            <a:pPr algn="just">
              <a:lnSpc>
                <a:spcPct val="150000"/>
              </a:lnSpc>
            </a:pPr>
            <a:r>
              <a:rPr lang="es-ES" b="1" dirty="0"/>
              <a:t>2. </a:t>
            </a:r>
            <a:r>
              <a:rPr lang="es-ES" dirty="0"/>
              <a:t>Ver para creer y necesitan ver/escuchar ejemplos de personas en su propio país que se benefician si van a adoptarlo (visitar en persona o ver un video también es excelente)</a:t>
            </a:r>
          </a:p>
          <a:p>
            <a:pPr algn="just">
              <a:lnSpc>
                <a:spcPct val="150000"/>
              </a:lnSpc>
            </a:pPr>
            <a:r>
              <a:rPr lang="es-ES" b="1" dirty="0"/>
              <a:t>3. </a:t>
            </a:r>
            <a:r>
              <a:rPr lang="es-ES" dirty="0"/>
              <a:t>La prueba de prueba A/B es probablemente la forma más sólida de demostrar resultados</a:t>
            </a:r>
          </a:p>
          <a:p>
            <a:pPr algn="just">
              <a:lnSpc>
                <a:spcPct val="150000"/>
              </a:lnSpc>
            </a:pPr>
            <a:r>
              <a:rPr lang="es-ES" b="1" dirty="0"/>
              <a:t>4. </a:t>
            </a:r>
            <a:r>
              <a:rPr lang="es-ES" dirty="0"/>
              <a:t>Las redes sociales pueden funcionar en algunos mercados, pero la mejor manera de acercarse a los clientes potenciales es cara a cara.</a:t>
            </a:r>
            <a:endParaRPr lang="en-US" dirty="0"/>
          </a:p>
        </p:txBody>
      </p:sp>
      <p:pic>
        <p:nvPicPr>
          <p:cNvPr id="4" name="Picture 3">
            <a:extLst>
              <a:ext uri="{FF2B5EF4-FFF2-40B4-BE49-F238E27FC236}">
                <a16:creationId xmlns:a16="http://schemas.microsoft.com/office/drawing/2014/main" id="{B0A96020-7409-48FC-8E1C-1EA93CF388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4080" y="2766818"/>
            <a:ext cx="4789664" cy="3197101"/>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 name="תמונה 4" descr="תמונה 4"/>
          <p:cNvPicPr>
            <a:picLocks noChangeAspect="1"/>
          </p:cNvPicPr>
          <p:nvPr/>
        </p:nvPicPr>
        <p:blipFill>
          <a:blip r:embed="rId3"/>
          <a:stretch>
            <a:fillRect/>
          </a:stretch>
        </p:blipFill>
        <p:spPr>
          <a:xfrm>
            <a:off x="0" y="1"/>
            <a:ext cx="12192000" cy="1916822"/>
          </a:xfrm>
          <a:prstGeom prst="rect">
            <a:avLst/>
          </a:prstGeom>
          <a:ln w="12700">
            <a:miter lim="400000"/>
          </a:ln>
        </p:spPr>
      </p:pic>
      <p:sp>
        <p:nvSpPr>
          <p:cNvPr id="145" name="Rectangle"/>
          <p:cNvSpPr/>
          <p:nvPr/>
        </p:nvSpPr>
        <p:spPr>
          <a:xfrm>
            <a:off x="1727200" y="206876"/>
            <a:ext cx="1160928" cy="444506"/>
          </a:xfrm>
          <a:prstGeom prst="rect">
            <a:avLst/>
          </a:prstGeom>
          <a:solidFill>
            <a:srgbClr val="F9D949"/>
          </a:solidFill>
          <a:ln w="12700">
            <a:miter lim="400000"/>
          </a:ln>
        </p:spPr>
        <p:txBody>
          <a:bodyPr lIns="45718" tIns="45718" rIns="45718" bIns="45718" anchor="ctr"/>
          <a:lstStyle/>
          <a:p>
            <a:pPr>
              <a:defRPr>
                <a:latin typeface="+mj-lt"/>
                <a:ea typeface="+mj-ea"/>
                <a:cs typeface="+mj-cs"/>
                <a:sym typeface="Helvetica"/>
              </a:defRPr>
            </a:pPr>
            <a:endParaRPr/>
          </a:p>
        </p:txBody>
      </p:sp>
      <p:sp>
        <p:nvSpPr>
          <p:cNvPr id="7" name="TextBox 6">
            <a:extLst>
              <a:ext uri="{FF2B5EF4-FFF2-40B4-BE49-F238E27FC236}">
                <a16:creationId xmlns:a16="http://schemas.microsoft.com/office/drawing/2014/main" id="{066490A1-8FC2-56AC-8C57-87689AE91190}"/>
              </a:ext>
            </a:extLst>
          </p:cNvPr>
          <p:cNvSpPr txBox="1"/>
          <p:nvPr/>
        </p:nvSpPr>
        <p:spPr>
          <a:xfrm>
            <a:off x="373875" y="1516713"/>
            <a:ext cx="6098582" cy="400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000" b="1" dirty="0">
                <a:latin typeface="Encode Sans Condensed Bold"/>
              </a:rPr>
              <a:t>CÓMO EMPEZAR</a:t>
            </a:r>
            <a:endParaRPr lang="en-US" sz="2000" b="1" dirty="0">
              <a:latin typeface="Encode Sans Condensed Bold"/>
              <a:sym typeface="Encode Sans Condensed Bold"/>
            </a:endParaRPr>
          </a:p>
        </p:txBody>
      </p:sp>
      <p:sp>
        <p:nvSpPr>
          <p:cNvPr id="5" name="TextBox 4">
            <a:extLst>
              <a:ext uri="{FF2B5EF4-FFF2-40B4-BE49-F238E27FC236}">
                <a16:creationId xmlns:a16="http://schemas.microsoft.com/office/drawing/2014/main" id="{27070C76-7EEF-0E63-B38A-C7CA94EF74DD}"/>
              </a:ext>
            </a:extLst>
          </p:cNvPr>
          <p:cNvSpPr txBox="1"/>
          <p:nvPr/>
        </p:nvSpPr>
        <p:spPr>
          <a:xfrm>
            <a:off x="373875" y="2260380"/>
            <a:ext cx="11300412" cy="36933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s-ES" b="1" dirty="0"/>
              <a:t>1. La importancia de preparar un buen “papel blanco” para los estudios de caso</a:t>
            </a:r>
            <a:r>
              <a:rPr lang="es-ES" dirty="0"/>
              <a:t>: desarrollamos una lista de preguntas para recopilar información sobre el agricultor, el tamaño de la finca, los cultivos, los resultados de la aplicación de fertilizantes, la retroalimentación sobre el sistema , los ahorros, etc. Esta es una base de datos comparativa e informativa muy importante para que podamos desarrollar casos de éxito. ¡Un buen papel blanco es la puerta de nuestro éxito de ventas! </a:t>
            </a:r>
            <a:r>
              <a:rPr lang="es-ES" dirty="0">
                <a:solidFill>
                  <a:srgbClr val="FF0000"/>
                </a:solidFill>
              </a:rPr>
              <a:t>(ESTE DOCUMENTO SE ADJUNTA EN EL E-MAIL)</a:t>
            </a:r>
          </a:p>
          <a:p>
            <a:pPr algn="just"/>
            <a:endParaRPr lang="es-ES" dirty="0">
              <a:solidFill>
                <a:srgbClr val="FF0000"/>
              </a:solidFill>
            </a:endParaRPr>
          </a:p>
          <a:p>
            <a:pPr algn="just"/>
            <a:r>
              <a:rPr lang="es-ES" b="1" dirty="0"/>
              <a:t>2. Contenido de fotos y videos</a:t>
            </a:r>
            <a:r>
              <a:rPr lang="es-ES" dirty="0"/>
              <a:t>: necesitamos los archivos sin procesar para poder trabajar en la creación de materiales de marketing. Por supuesto, está bien que usted, como distribuidor, desarrolle su propio material, lo alentamos y le daremos en esta presentación algunas herramientas sobre cómo hacerlo bien. Pero necesitamos los archivos sin editar para producir otros materiales.</a:t>
            </a:r>
          </a:p>
          <a:p>
            <a:pPr algn="just"/>
            <a:endParaRPr lang="es-ES" dirty="0"/>
          </a:p>
          <a:p>
            <a:pPr algn="just"/>
            <a:r>
              <a:rPr lang="es-ES" u="sng" dirty="0"/>
              <a:t>*Después de que nos proporcione esto, podemos proporcionarle materiales de marketing/promocionales como videos, volantes de venta, publicaciones en Facebook/Instagram, comunicados de prensa, folletos, etc.</a:t>
            </a:r>
            <a:endParaRPr lang="en-US" u="sng" dirty="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 name="תמונה 4" descr="תמונה 4"/>
          <p:cNvPicPr>
            <a:picLocks noChangeAspect="1"/>
          </p:cNvPicPr>
          <p:nvPr/>
        </p:nvPicPr>
        <p:blipFill>
          <a:blip r:embed="rId2"/>
          <a:stretch>
            <a:fillRect/>
          </a:stretch>
        </p:blipFill>
        <p:spPr>
          <a:xfrm>
            <a:off x="0" y="1"/>
            <a:ext cx="12192000" cy="1916822"/>
          </a:xfrm>
          <a:prstGeom prst="rect">
            <a:avLst/>
          </a:prstGeom>
          <a:ln w="12700">
            <a:miter lim="400000"/>
          </a:ln>
        </p:spPr>
      </p:pic>
      <p:sp>
        <p:nvSpPr>
          <p:cNvPr id="154" name="Rectangle"/>
          <p:cNvSpPr/>
          <p:nvPr/>
        </p:nvSpPr>
        <p:spPr>
          <a:xfrm>
            <a:off x="1684997" y="233074"/>
            <a:ext cx="1160928" cy="444506"/>
          </a:xfrm>
          <a:prstGeom prst="rect">
            <a:avLst/>
          </a:prstGeom>
          <a:solidFill>
            <a:srgbClr val="F9D949"/>
          </a:solidFill>
          <a:ln w="12700">
            <a:miter lim="400000"/>
          </a:ln>
        </p:spPr>
        <p:txBody>
          <a:bodyPr lIns="45718" tIns="45718" rIns="45718" bIns="45718" anchor="ctr"/>
          <a:lstStyle/>
          <a:p>
            <a:pPr>
              <a:defRPr>
                <a:latin typeface="+mj-lt"/>
                <a:ea typeface="+mj-ea"/>
                <a:cs typeface="+mj-cs"/>
                <a:sym typeface="Helvetica"/>
              </a:defRPr>
            </a:pPr>
            <a:endParaRPr/>
          </a:p>
        </p:txBody>
      </p:sp>
      <p:sp>
        <p:nvSpPr>
          <p:cNvPr id="7" name="TextBox 6">
            <a:extLst>
              <a:ext uri="{FF2B5EF4-FFF2-40B4-BE49-F238E27FC236}">
                <a16:creationId xmlns:a16="http://schemas.microsoft.com/office/drawing/2014/main" id="{3063010F-6369-E206-2E5F-8E571C81AEB2}"/>
              </a:ext>
            </a:extLst>
          </p:cNvPr>
          <p:cNvSpPr txBox="1"/>
          <p:nvPr/>
        </p:nvSpPr>
        <p:spPr>
          <a:xfrm>
            <a:off x="654157" y="1386647"/>
            <a:ext cx="6098582" cy="400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s-ES" sz="2000" b="1" dirty="0">
                <a:latin typeface="Encode Sans Condensed Bold"/>
                <a:sym typeface="Encode Sans Condensed Bold"/>
              </a:rPr>
              <a:t>TIPOS DE HISTORIAS A BUSCAR</a:t>
            </a:r>
            <a:endParaRPr lang="en-US" sz="2000" b="1" dirty="0">
              <a:latin typeface="Encode Sans Condensed Bold"/>
              <a:sym typeface="Encode Sans Condensed Bold"/>
            </a:endParaRPr>
          </a:p>
        </p:txBody>
      </p:sp>
      <p:sp>
        <p:nvSpPr>
          <p:cNvPr id="10" name="TextBox 9">
            <a:extLst>
              <a:ext uri="{FF2B5EF4-FFF2-40B4-BE49-F238E27FC236}">
                <a16:creationId xmlns:a16="http://schemas.microsoft.com/office/drawing/2014/main" id="{8D83D5FC-466B-7E1D-CFF4-5C69369EFD7D}"/>
              </a:ext>
            </a:extLst>
          </p:cNvPr>
          <p:cNvSpPr txBox="1"/>
          <p:nvPr/>
        </p:nvSpPr>
        <p:spPr>
          <a:xfrm>
            <a:off x="654157" y="1834963"/>
            <a:ext cx="11202046" cy="35394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s-ES" sz="1600" dirty="0">
                <a:latin typeface="Encode Sans Condensed Regular"/>
              </a:rPr>
              <a:t>1. Testimonios de agricultores que hablan de </a:t>
            </a:r>
            <a:r>
              <a:rPr lang="es-ES" sz="1600" u="sng" dirty="0">
                <a:latin typeface="Encode Sans Condensed Regular"/>
              </a:rPr>
              <a:t>cuánto ahorran en fertilizantes </a:t>
            </a:r>
            <a:r>
              <a:rPr lang="es-ES" sz="1600" dirty="0">
                <a:latin typeface="Encode Sans Condensed Regular"/>
              </a:rPr>
              <a:t>ahora que usan el biofertilizante Homebiogas</a:t>
            </a:r>
          </a:p>
          <a:p>
            <a:pPr algn="just"/>
            <a:endParaRPr lang="es-ES" sz="1600" dirty="0">
              <a:latin typeface="Encode Sans Condensed Regular"/>
            </a:endParaRPr>
          </a:p>
          <a:p>
            <a:pPr algn="just"/>
            <a:r>
              <a:rPr lang="es-ES" sz="1600" dirty="0">
                <a:latin typeface="Encode Sans Condensed Regular"/>
              </a:rPr>
              <a:t>2. Testimonios de agricultores que hablan sobre </a:t>
            </a:r>
            <a:r>
              <a:rPr lang="es-ES" sz="1600" u="sng" dirty="0">
                <a:latin typeface="Encode Sans Condensed Regular"/>
              </a:rPr>
              <a:t>cuánto más rendimiento de cultivos han podido producir y la cantidad de dinero adicional</a:t>
            </a:r>
            <a:r>
              <a:rPr lang="es-ES" sz="1600" dirty="0">
                <a:latin typeface="Encode Sans Condensed Regular"/>
              </a:rPr>
              <a:t> asociado debido a esto</a:t>
            </a:r>
          </a:p>
          <a:p>
            <a:pPr algn="just"/>
            <a:endParaRPr lang="es-ES" sz="1600" dirty="0">
              <a:latin typeface="Encode Sans Condensed Regular"/>
            </a:endParaRPr>
          </a:p>
          <a:p>
            <a:pPr algn="just"/>
            <a:r>
              <a:rPr lang="es-ES" sz="1600" dirty="0">
                <a:latin typeface="Encode Sans Condensed Regular"/>
              </a:rPr>
              <a:t>3. Historias sobre cómo los agricultores, que se han beneficiado del uso de biofertilizantes durante algún tiempo, </a:t>
            </a:r>
            <a:r>
              <a:rPr lang="es-ES" sz="1600" u="sng" dirty="0">
                <a:latin typeface="Encode Sans Condensed Regular"/>
              </a:rPr>
              <a:t>han utilizado sus ingresos excedentes para iniciar nuevos negocios o comprar algo para beneficiar a su granja</a:t>
            </a:r>
          </a:p>
          <a:p>
            <a:pPr algn="just"/>
            <a:endParaRPr lang="es-ES" sz="1600" dirty="0">
              <a:latin typeface="Encode Sans Condensed Regular"/>
            </a:endParaRPr>
          </a:p>
          <a:p>
            <a:pPr algn="just"/>
            <a:r>
              <a:rPr lang="es-ES" sz="1600" dirty="0">
                <a:latin typeface="Encode Sans Condensed Regular"/>
              </a:rPr>
              <a:t>4. Ejemplos de cómo los agricultores han establecido </a:t>
            </a:r>
            <a:r>
              <a:rPr lang="es-ES" sz="1600" u="sng" dirty="0">
                <a:latin typeface="Encode Sans Condensed Regular"/>
              </a:rPr>
              <a:t>pruebas donde tienen una parcela de control, usando solo agua, en comparación con parcelas que usan fertilizante químico y biofertilizante</a:t>
            </a:r>
            <a:r>
              <a:rPr lang="es-ES" sz="1600" dirty="0">
                <a:latin typeface="Encode Sans Condensed Regular"/>
              </a:rPr>
              <a:t>, mostrando los resultados positivos que puede tener el biofertilizante.</a:t>
            </a:r>
          </a:p>
          <a:p>
            <a:pPr algn="just"/>
            <a:endParaRPr lang="es-ES" sz="1600" dirty="0">
              <a:latin typeface="Encode Sans Condensed Regular"/>
            </a:endParaRPr>
          </a:p>
          <a:p>
            <a:pPr algn="just"/>
            <a:r>
              <a:rPr lang="es-ES" sz="1600" dirty="0">
                <a:latin typeface="Encode Sans Condensed Regular"/>
              </a:rPr>
              <a:t>5. Historias de agricultores </a:t>
            </a:r>
            <a:r>
              <a:rPr lang="es-ES" sz="1600" u="sng" dirty="0">
                <a:latin typeface="Encode Sans Condensed Regular"/>
              </a:rPr>
              <a:t>sobre cómo el biofertilizante ha mejorado la salud y condición general del suelo </a:t>
            </a:r>
            <a:r>
              <a:rPr lang="es-ES" sz="1600" dirty="0">
                <a:latin typeface="Encode Sans Condensed Regular"/>
              </a:rPr>
              <a:t>con el tiempo y lo que esto significa para la producción de cultivos en el futuro</a:t>
            </a:r>
            <a:endParaRPr lang="en-US" sz="1600" dirty="0">
              <a:latin typeface="Encode Sans Condensed Regular"/>
            </a:endParaRPr>
          </a:p>
        </p:txBody>
      </p:sp>
      <p:sp>
        <p:nvSpPr>
          <p:cNvPr id="3" name="TextBox 2">
            <a:extLst>
              <a:ext uri="{FF2B5EF4-FFF2-40B4-BE49-F238E27FC236}">
                <a16:creationId xmlns:a16="http://schemas.microsoft.com/office/drawing/2014/main" id="{D94364CE-306B-0A62-6B30-EDEA80F67949}"/>
              </a:ext>
            </a:extLst>
          </p:cNvPr>
          <p:cNvSpPr txBox="1"/>
          <p:nvPr/>
        </p:nvSpPr>
        <p:spPr>
          <a:xfrm>
            <a:off x="654157" y="5701596"/>
            <a:ext cx="10000281"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s-ES" sz="1600" dirty="0">
                <a:latin typeface="Encode Sans Condensed Regular"/>
              </a:rPr>
              <a:t>*¡Mira nuestros videos en nuestro canal de YouTube!</a:t>
            </a:r>
          </a:p>
          <a:p>
            <a:r>
              <a:rPr lang="es-ES" sz="1600" dirty="0">
                <a:latin typeface="Encode Sans Condensed Regular"/>
              </a:rPr>
              <a:t>Homebiogas oficial - https://www.youtube.com/c/HomeBiogas1</a:t>
            </a:r>
          </a:p>
          <a:p>
            <a:r>
              <a:rPr lang="es-ES" sz="1600" dirty="0">
                <a:latin typeface="Encode Sans Condensed Regular"/>
              </a:rPr>
              <a:t>Éxito del cliente de Homebiogas: https://www.youtube.com/channel/UCiNr6FzQ-Kb4wNsLGBWXH5w</a:t>
            </a:r>
            <a:endParaRPr lang="en-US" sz="1600" dirty="0">
              <a:latin typeface="Encode Sans Condensed Regular"/>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תמונה 4" descr="תמונה 4"/>
          <p:cNvPicPr>
            <a:picLocks noChangeAspect="1"/>
          </p:cNvPicPr>
          <p:nvPr/>
        </p:nvPicPr>
        <p:blipFill>
          <a:blip r:embed="rId2"/>
          <a:stretch>
            <a:fillRect/>
          </a:stretch>
        </p:blipFill>
        <p:spPr>
          <a:xfrm>
            <a:off x="0" y="1"/>
            <a:ext cx="12192000" cy="1916822"/>
          </a:xfrm>
          <a:prstGeom prst="rect">
            <a:avLst/>
          </a:prstGeom>
          <a:ln w="12700">
            <a:miter lim="400000"/>
          </a:ln>
        </p:spPr>
      </p:pic>
      <p:sp>
        <p:nvSpPr>
          <p:cNvPr id="176" name="Rectangle"/>
          <p:cNvSpPr/>
          <p:nvPr/>
        </p:nvSpPr>
        <p:spPr>
          <a:xfrm>
            <a:off x="1727200" y="206876"/>
            <a:ext cx="1160928" cy="444506"/>
          </a:xfrm>
          <a:prstGeom prst="rect">
            <a:avLst/>
          </a:prstGeom>
          <a:solidFill>
            <a:srgbClr val="F9D949"/>
          </a:solidFill>
          <a:ln w="12700">
            <a:miter lim="400000"/>
          </a:ln>
        </p:spPr>
        <p:txBody>
          <a:bodyPr lIns="45718" tIns="45718" rIns="45718" bIns="45718" anchor="ctr"/>
          <a:lstStyle/>
          <a:p>
            <a:pPr>
              <a:defRPr>
                <a:latin typeface="+mj-lt"/>
                <a:ea typeface="+mj-ea"/>
                <a:cs typeface="+mj-cs"/>
                <a:sym typeface="Helvetica"/>
              </a:defRPr>
            </a:pPr>
            <a:endParaRPr/>
          </a:p>
        </p:txBody>
      </p:sp>
      <p:sp>
        <p:nvSpPr>
          <p:cNvPr id="9" name="TextBox 8">
            <a:extLst>
              <a:ext uri="{FF2B5EF4-FFF2-40B4-BE49-F238E27FC236}">
                <a16:creationId xmlns:a16="http://schemas.microsoft.com/office/drawing/2014/main" id="{409A9645-D58F-3B67-9ADA-E062D8FFA514}"/>
              </a:ext>
            </a:extLst>
          </p:cNvPr>
          <p:cNvSpPr txBox="1"/>
          <p:nvPr/>
        </p:nvSpPr>
        <p:spPr>
          <a:xfrm>
            <a:off x="1753246" y="3013501"/>
            <a:ext cx="8685508"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800" b="1" dirty="0"/>
              <a:t>ORIENTACIÓN DE PRODUCCIÓN</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 name="תמונה 4" descr="תמונה 4"/>
          <p:cNvPicPr>
            <a:picLocks noChangeAspect="1"/>
          </p:cNvPicPr>
          <p:nvPr/>
        </p:nvPicPr>
        <p:blipFill>
          <a:blip r:embed="rId3"/>
          <a:stretch>
            <a:fillRect/>
          </a:stretch>
        </p:blipFill>
        <p:spPr>
          <a:xfrm>
            <a:off x="0" y="1"/>
            <a:ext cx="12192000" cy="1916822"/>
          </a:xfrm>
          <a:prstGeom prst="rect">
            <a:avLst/>
          </a:prstGeom>
          <a:ln w="12700">
            <a:miter lim="400000"/>
          </a:ln>
        </p:spPr>
      </p:pic>
      <p:sp>
        <p:nvSpPr>
          <p:cNvPr id="180" name="Rectangle"/>
          <p:cNvSpPr/>
          <p:nvPr/>
        </p:nvSpPr>
        <p:spPr>
          <a:xfrm>
            <a:off x="1727200" y="206876"/>
            <a:ext cx="1160928" cy="444506"/>
          </a:xfrm>
          <a:prstGeom prst="rect">
            <a:avLst/>
          </a:prstGeom>
          <a:solidFill>
            <a:srgbClr val="F9D949"/>
          </a:solidFill>
          <a:ln w="12700">
            <a:miter lim="400000"/>
          </a:ln>
        </p:spPr>
        <p:txBody>
          <a:bodyPr lIns="45718" tIns="45718" rIns="45718" bIns="45718" anchor="ctr"/>
          <a:lstStyle/>
          <a:p>
            <a:pPr>
              <a:defRPr>
                <a:latin typeface="+mj-lt"/>
                <a:ea typeface="+mj-ea"/>
                <a:cs typeface="+mj-cs"/>
                <a:sym typeface="Helvetica"/>
              </a:defRPr>
            </a:pPr>
            <a:endParaRPr/>
          </a:p>
        </p:txBody>
      </p:sp>
      <p:sp>
        <p:nvSpPr>
          <p:cNvPr id="8" name="TextBox 7">
            <a:extLst>
              <a:ext uri="{FF2B5EF4-FFF2-40B4-BE49-F238E27FC236}">
                <a16:creationId xmlns:a16="http://schemas.microsoft.com/office/drawing/2014/main" id="{4FD2CFD8-86B4-4328-4B43-FC06A15ED090}"/>
              </a:ext>
            </a:extLst>
          </p:cNvPr>
          <p:cNvSpPr txBox="1"/>
          <p:nvPr/>
        </p:nvSpPr>
        <p:spPr>
          <a:xfrm>
            <a:off x="334905" y="1382614"/>
            <a:ext cx="7368645" cy="400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s-ES" sz="2000" b="1" dirty="0">
                <a:latin typeface="Encode Sans Condensed Bold"/>
              </a:rPr>
              <a:t>DOS </a:t>
            </a:r>
            <a:r>
              <a:rPr lang="es-ES" sz="2000" b="1" dirty="0">
                <a:latin typeface="Encode Sans Condensed Bold"/>
                <a:sym typeface="Encode Sans Condensed Bold"/>
              </a:rPr>
              <a:t>TIPOS DE FORMATOS A SEGUIR Y CUÁNDO UTILIZARLOS</a:t>
            </a:r>
            <a:endParaRPr lang="en-US" sz="2000" b="1" dirty="0">
              <a:latin typeface="Encode Sans Condensed Bold"/>
              <a:sym typeface="Encode Sans Condensed Bold"/>
            </a:endParaRPr>
          </a:p>
        </p:txBody>
      </p:sp>
      <p:sp>
        <p:nvSpPr>
          <p:cNvPr id="3" name="TextBox 2">
            <a:extLst>
              <a:ext uri="{FF2B5EF4-FFF2-40B4-BE49-F238E27FC236}">
                <a16:creationId xmlns:a16="http://schemas.microsoft.com/office/drawing/2014/main" id="{BD4782B3-79EC-B861-8A47-81E5C21C0B90}"/>
              </a:ext>
            </a:extLst>
          </p:cNvPr>
          <p:cNvSpPr txBox="1"/>
          <p:nvPr/>
        </p:nvSpPr>
        <p:spPr>
          <a:xfrm>
            <a:off x="334905" y="1834365"/>
            <a:ext cx="11707278" cy="48013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ct val="150000"/>
              </a:lnSpc>
            </a:pPr>
            <a:r>
              <a:rPr lang="es-ES" b="1" dirty="0"/>
              <a:t>1. Vídeos testimoniales</a:t>
            </a:r>
          </a:p>
          <a:p>
            <a:pPr>
              <a:lnSpc>
                <a:spcPct val="150000"/>
              </a:lnSpc>
            </a:pPr>
            <a:r>
              <a:rPr lang="es-ES" b="1" dirty="0"/>
              <a:t>2. Vídeo al estilo del Foro Económico Mundial</a:t>
            </a:r>
          </a:p>
          <a:p>
            <a:pPr>
              <a:lnSpc>
                <a:spcPct val="150000"/>
              </a:lnSpc>
            </a:pPr>
            <a:r>
              <a:rPr lang="es-ES" dirty="0"/>
              <a:t>* Siempre haga un </a:t>
            </a:r>
            <a:r>
              <a:rPr lang="es-ES" b="1" dirty="0"/>
              <a:t>video corto de 1:00 - 1:30 min </a:t>
            </a:r>
            <a:r>
              <a:rPr lang="es-ES" dirty="0"/>
              <a:t>con la voz de un agricultor que explique su historia de ROI con biofertilizantes</a:t>
            </a:r>
          </a:p>
          <a:p>
            <a:pPr>
              <a:lnSpc>
                <a:spcPct val="150000"/>
              </a:lnSpc>
            </a:pPr>
            <a:r>
              <a:rPr lang="es-ES" dirty="0"/>
              <a:t>*</a:t>
            </a:r>
            <a:r>
              <a:rPr lang="es-ES" b="1" dirty="0"/>
              <a:t>Contenido</a:t>
            </a:r>
            <a:r>
              <a:rPr lang="es-ES" dirty="0"/>
              <a:t> que se formulará en </a:t>
            </a:r>
            <a:r>
              <a:rPr lang="es-ES" b="1" dirty="0"/>
              <a:t>base a la entrevista del papel blanco </a:t>
            </a:r>
            <a:r>
              <a:rPr lang="es-ES" dirty="0"/>
              <a:t>con el agricultor</a:t>
            </a:r>
          </a:p>
          <a:p>
            <a:pPr>
              <a:lnSpc>
                <a:spcPct val="150000"/>
              </a:lnSpc>
            </a:pPr>
            <a:r>
              <a:rPr lang="es-ES" dirty="0"/>
              <a:t>*</a:t>
            </a:r>
            <a:r>
              <a:rPr lang="es-ES" b="1" dirty="0"/>
              <a:t>Las imágenes ideales </a:t>
            </a:r>
            <a:r>
              <a:rPr lang="es-ES" dirty="0"/>
              <a:t>para mostrar serían del </a:t>
            </a:r>
            <a:r>
              <a:rPr lang="es-ES" b="1" dirty="0"/>
              <a:t>agricultor realizando sus tareas diarias </a:t>
            </a:r>
            <a:r>
              <a:rPr lang="es-ES" dirty="0"/>
              <a:t>relacionadas con el mantenimiento del sistema Homebiogas, la preparación y aplicación del biofertilizante, tomas de cultivos prósperos, </a:t>
            </a:r>
            <a:r>
              <a:rPr lang="es-ES" dirty="0" err="1"/>
              <a:t>cultivondo</a:t>
            </a:r>
            <a:r>
              <a:rPr lang="es-ES" dirty="0"/>
              <a:t> cultivos donde sea posible, vendiendo los cultivos en los mercados, escenas con sus felices familias cocinando y compartiendo comidas usando biogás</a:t>
            </a:r>
          </a:p>
          <a:p>
            <a:pPr>
              <a:lnSpc>
                <a:spcPct val="150000"/>
              </a:lnSpc>
            </a:pPr>
            <a:endParaRPr lang="es-ES" dirty="0"/>
          </a:p>
          <a:p>
            <a:r>
              <a:rPr lang="es-ES" dirty="0">
                <a:solidFill>
                  <a:srgbClr val="FF0000"/>
                </a:solidFill>
              </a:rPr>
              <a:t>*ANTES DE REALIZAR LA RODAJE, CONSULTE EL DOCUMENTO ADJUNTO CON LAS 10 MEJORES PRÁCTICAS PARA REALIZAR VIDEO TESTIMONIOS</a:t>
            </a:r>
            <a:endParaRPr lang="en-US" dirty="0">
              <a:solidFill>
                <a:srgbClr val="FF0000"/>
              </a:solidFill>
            </a:endParaRP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5746</TotalTime>
  <Words>2003</Words>
  <Application>Microsoft Office PowerPoint</Application>
  <PresentationFormat>Widescreen</PresentationFormat>
  <Paragraphs>112</Paragraphs>
  <Slides>18</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Encode Sans Condensed Bold</vt:lpstr>
      <vt:lpstr>Encode Sans Condensed Regular</vt:lpstr>
      <vt:lpstr>Helvetica</vt:lpstr>
      <vt:lpstr>Open Sans Hebrew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Ronit Segal</cp:lastModifiedBy>
  <cp:revision>6</cp:revision>
  <dcterms:modified xsi:type="dcterms:W3CDTF">2022-09-19T23:03:18Z</dcterms:modified>
</cp:coreProperties>
</file>