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6" r:id="rId4"/>
    <p:sldId id="258" r:id="rId5"/>
    <p:sldId id="271" r:id="rId6"/>
    <p:sldId id="292" r:id="rId7"/>
    <p:sldId id="303" r:id="rId8"/>
    <p:sldId id="287" r:id="rId9"/>
    <p:sldId id="288" r:id="rId10"/>
    <p:sldId id="289" r:id="rId11"/>
    <p:sldId id="305" r:id="rId12"/>
    <p:sldId id="299" r:id="rId13"/>
    <p:sldId id="294" r:id="rId14"/>
    <p:sldId id="304" r:id="rId15"/>
    <p:sldId id="301" r:id="rId16"/>
    <p:sldId id="291" r:id="rId17"/>
    <p:sldId id="302" r:id="rId18"/>
    <p:sldId id="309" r:id="rId19"/>
    <p:sldId id="300" r:id="rId20"/>
    <p:sldId id="297" r:id="rId21"/>
    <p:sldId id="308" r:id="rId22"/>
    <p:sldId id="298" r:id="rId23"/>
    <p:sldId id="286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00"/>
    <a:srgbClr val="EDEDED"/>
    <a:srgbClr val="F2F2F2"/>
    <a:srgbClr val="FFF8E5"/>
    <a:srgbClr val="F6F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3272" autoAdjust="0"/>
  </p:normalViewPr>
  <p:slideViewPr>
    <p:cSldViewPr snapToGrid="0">
      <p:cViewPr>
        <p:scale>
          <a:sx n="66" d="100"/>
          <a:sy n="66" d="100"/>
        </p:scale>
        <p:origin x="154" y="-11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3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54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x-none" b="0" i="0" u="none" baseline="0"/>
              <a:t>120+3 =&gt; 120 + 3</a:t>
            </a:r>
          </a:p>
          <a:p>
            <a:pPr rtl="0"/>
            <a:r>
              <a:rPr lang="x-none" b="0" i="0" u="none" baseline="0"/>
              <a:t>Superficie del océano =&gt; Superficie del océano</a:t>
            </a:r>
          </a:p>
          <a:p>
            <a:pPr rtl="0"/>
            <a:r>
              <a:rPr lang="x-none" b="0" i="0" u="none" baseline="0"/>
              <a:t>Microbiano =&gt; Microbiano</a:t>
            </a:r>
            <a:endParaRPr lang="x-none" dirty="0"/>
          </a:p>
          <a:p>
            <a:pPr rtl="0"/>
            <a:r>
              <a:rPr lang="x-none" b="0" i="0" u="none" baseline="0"/>
              <a:t>Objetivo de la ONU</a:t>
            </a:r>
            <a:r>
              <a:rPr lang="x-none" b="0" i="0" u="none" baseline="0">
                <a:sym typeface="Wingdings" panose="05000000000000000000" pitchFamily="2" charset="2"/>
              </a:rPr>
              <a:t>Cero neto para 2050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7364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349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x-none" b="0" i="0" u="none" baseline="0"/>
              <a:t>Biopolímeros =&gt; biopolímeros</a:t>
            </a:r>
          </a:p>
          <a:p>
            <a:pPr rtl="0"/>
            <a:r>
              <a:rPr lang="x-none" b="0" i="0" u="none" baseline="0"/>
              <a:t>Butirato =&gt; butirato</a:t>
            </a:r>
          </a:p>
        </p:txBody>
      </p:sp>
    </p:spTree>
    <p:extLst>
      <p:ext uri="{BB962C8B-B14F-4D97-AF65-F5344CB8AC3E}">
        <p14:creationId xmlns:p14="http://schemas.microsoft.com/office/powerpoint/2010/main" val="323097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x-none" b="0" i="0" u="none" baseline="0"/>
              <a:t>un crecimiento saludable de las plantas =&gt; crecimiento saludable de las plantas</a:t>
            </a:r>
          </a:p>
          <a:p>
            <a:pPr rtl="0"/>
            <a:r>
              <a:rPr lang="x-none" b="0" i="0" u="none" baseline="0"/>
              <a:t>resiliencia a las enfermedades =&gt; resiliencia a las enfermedades</a:t>
            </a:r>
          </a:p>
        </p:txBody>
      </p:sp>
    </p:spTree>
    <p:extLst>
      <p:ext uri="{BB962C8B-B14F-4D97-AF65-F5344CB8AC3E}">
        <p14:creationId xmlns:p14="http://schemas.microsoft.com/office/powerpoint/2010/main" val="181652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x-none" b="0" i="0" u="none" baseline="0"/>
              <a:t>1-2 meses =&gt; 1–2 meses [UTILICE EN-DASH Y HARD SPACE]</a:t>
            </a:r>
          </a:p>
          <a:p>
            <a:endParaRPr lang="x-none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b="0" i="0" u="none" baseline="0"/>
              <a:t>Se aplican de 2 a 3 veces por semana =&gt; 1 o 2 veces por semana; aplique [USE EN-DASH Y HARD SPACE]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b="0" i="0" u="none" baseline="0"/>
              <a:t>a las raíces de las plantas. =&gt; plantar raíces.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9784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x-none" b="0" i="0" u="none" baseline="0"/>
              <a:t>1-2 meses =&gt; 1–2 meses [UTILICE EN-DASH Y HARD SPACE]</a:t>
            </a:r>
          </a:p>
          <a:p>
            <a:endParaRPr lang="x-none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b="0" i="0" u="none" baseline="0"/>
              <a:t>Se aplican de 2 a 3 veces por semana =&gt; 1 o 2 veces por semana; aplique [USE EN-DASH Y HARD SPACE]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b="0" i="0" u="none" baseline="0"/>
              <a:t>a las raíces de las plantas. =&gt; plantar raíces.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4107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latinLnBrk="0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4405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9" tIns="45699" rIns="45699" bIns="45699"/>
          <a:lstStyle>
            <a:lvl1pPr algn="r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99" tIns="45699" rIns="45699" bIns="45699"/>
          <a:lstStyle>
            <a:lvl1pPr marL="457200" indent="-406400" algn="r">
              <a:buClr>
                <a:srgbClr val="000000"/>
              </a:buClr>
              <a:buSzPts val="2800"/>
            </a:lvl1pPr>
            <a:lvl2pPr marL="977900" indent="-444500" algn="r">
              <a:buClr>
                <a:srgbClr val="000000"/>
              </a:buClr>
              <a:buSzPts val="2800"/>
            </a:lvl2pPr>
            <a:lvl3pPr marL="1513838" indent="-497838" algn="r">
              <a:buClr>
                <a:srgbClr val="000000"/>
              </a:buClr>
              <a:buSzPts val="2800"/>
            </a:lvl3pPr>
            <a:lvl4pPr marL="2019300" indent="-533400" algn="r">
              <a:buClr>
                <a:srgbClr val="000000"/>
              </a:buClr>
              <a:buSzPts val="2800"/>
            </a:lvl4pPr>
            <a:lvl5pPr marL="2476500" indent="-533400" algn="r">
              <a:buClr>
                <a:srgbClr val="000000"/>
              </a:buClr>
              <a:buSzPts val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200" y="6414781"/>
            <a:ext cx="258582" cy="248263"/>
          </a:xfrm>
          <a:prstGeom prst="rect">
            <a:avLst/>
          </a:prstGeom>
        </p:spPr>
        <p:txBody>
          <a:bodyPr lIns="45699" tIns="45699" rIns="45699" bIns="45699"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2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emf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eg"/><Relationship Id="rId5" Type="http://schemas.openxmlformats.org/officeDocument/2006/relationships/image" Target="../media/image28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28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ESzZnfHNQo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10" Type="http://schemas.openxmlformats.org/officeDocument/2006/relationships/image" Target="../media/image9.emf"/><Relationship Id="rId4" Type="http://schemas.openxmlformats.org/officeDocument/2006/relationships/image" Target="../media/image5.png"/><Relationship Id="rId9" Type="http://schemas.openxmlformats.org/officeDocument/2006/relationships/hyperlink" Target="https://www.youtube.com/watch?v=8ESzZnfHNQ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4" descr="תמונה 4">
            <a:extLst>
              <a:ext uri="{FF2B5EF4-FFF2-40B4-BE49-F238E27FC236}">
                <a16:creationId xmlns:a16="http://schemas.microsoft.com/office/drawing/2014/main" id="{4E3119D4-7DC1-CD43-A0B5-1561C327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28" y="2679193"/>
            <a:ext cx="2436767" cy="4126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מלבן 2">
            <a:extLst>
              <a:ext uri="{FF2B5EF4-FFF2-40B4-BE49-F238E27FC236}">
                <a16:creationId xmlns:a16="http://schemas.microsoft.com/office/drawing/2014/main" id="{C1A3EFEE-585D-DA49-B0DB-419A4AFB7F10}"/>
              </a:ext>
            </a:extLst>
          </p:cNvPr>
          <p:cNvSpPr/>
          <p:nvPr/>
        </p:nvSpPr>
        <p:spPr>
          <a:xfrm>
            <a:off x="0" y="3112409"/>
            <a:ext cx="45628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x-none" sz="3000" b="1" i="0" u="none" baseline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Capacitación para Distribuidores:</a:t>
            </a:r>
          </a:p>
          <a:p>
            <a:pPr algn="ctr" rtl="0"/>
            <a:r>
              <a:rPr lang="x-none" sz="2500" b="1" i="0" u="none" baseline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Cómo funciona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4D25A-7271-BF45-8DAC-511A22B01442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Google Shape;109;p3">
            <a:extLst>
              <a:ext uri="{FF2B5EF4-FFF2-40B4-BE49-F238E27FC236}">
                <a16:creationId xmlns:a16="http://schemas.microsoft.com/office/drawing/2014/main" id="{A680A95B-2B72-3B4F-A29B-B2ACDED4C4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DD63DE-1EB2-144D-AE0D-D88D677C7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427" y="3368856"/>
            <a:ext cx="553998" cy="553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361FD6-DB6A-134A-9F38-B6867235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-11987"/>
            <a:ext cx="5778500" cy="6515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719393"/>
              </p:ext>
            </p:extLst>
          </p:nvPr>
        </p:nvGraphicFramePr>
        <p:xfrm>
          <a:off x="4020317" y="1499677"/>
          <a:ext cx="5866062" cy="31049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898">
                <a:tc>
                  <a:txBody>
                    <a:bodyPr/>
                    <a:lstStyle/>
                    <a:p>
                      <a:endParaRPr lang="x-none" sz="1600" b="1" dirty="0">
                        <a:solidFill>
                          <a:schemeClr val="tx1"/>
                        </a:solidFill>
                        <a:latin typeface="Encode Sans Condensed" pitchFamily="2" charset="77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1" i="0" u="none" baseline="0">
                          <a:solidFill>
                            <a:schemeClr val="tx1"/>
                          </a:solidFill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Fórmula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Encode Sans Condensed" pitchFamily="2" charset="77"/>
                        <a:ea typeface="Open Sans Condensed" panose="020B08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1" i="0" u="none" baseline="0">
                          <a:solidFill>
                            <a:schemeClr val="tx1"/>
                          </a:solidFill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%</a:t>
                      </a:r>
                      <a:endParaRPr lang="x-none" sz="1600" b="1" dirty="0">
                        <a:solidFill>
                          <a:schemeClr val="tx1"/>
                        </a:solidFill>
                        <a:latin typeface="Encode Sans Condensed" pitchFamily="2" charset="77"/>
                        <a:ea typeface="Open Sans Condensed" panose="020B08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79"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Metano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CH</a:t>
                      </a:r>
                      <a:r>
                        <a:rPr lang="x-none" sz="1600" b="0" i="0" u="none" baseline="-2500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4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50–75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Dióxido de carbono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CO</a:t>
                      </a:r>
                      <a:r>
                        <a:rPr lang="x-none" sz="1600" b="0" i="0" u="none" baseline="-2500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25–50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Nitrógeno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N</a:t>
                      </a:r>
                      <a:r>
                        <a:rPr lang="x-none" sz="1600" b="0" i="0" u="none" baseline="-2500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0–10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85"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Hidrógeno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H</a:t>
                      </a:r>
                      <a:r>
                        <a:rPr lang="x-none" sz="1600" b="0" i="0" u="none" baseline="-2500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0–1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Sulfuro de hidrógeno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EDEDE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H</a:t>
                      </a:r>
                      <a:r>
                        <a:rPr lang="x-none" sz="1600" b="0" i="0" u="none" baseline="-2500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2S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EDEDE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0–3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EDEDED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977"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Oxígeno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O</a:t>
                      </a:r>
                      <a:r>
                        <a:rPr lang="x-none" sz="1600" b="0" i="0" u="none" baseline="-2500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</a:t>
                      </a:r>
                      <a:endParaRPr lang="x-none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x-none" sz="1600" b="0" i="0" u="none" baseline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Compuesto</a:t>
                      </a:r>
                      <a:endParaRPr lang="x-none" sz="1600" b="0" dirty="0">
                        <a:latin typeface="Encode Sans Condensed" pitchFamily="2" charset="77"/>
                        <a:ea typeface="Open Sans Condensed" panose="020B08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95656" y="64086"/>
            <a:ext cx="41056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x-none" b="0" i="0" u="none" baseline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Curso Distribuidores Internacionales Mayo 2019</a:t>
            </a:r>
            <a:endParaRPr lang="x-none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7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תיבת טקסט 7"/>
          <p:cNvSpPr txBox="1"/>
          <p:nvPr/>
        </p:nvSpPr>
        <p:spPr>
          <a:xfrm>
            <a:off x="521322" y="515486"/>
            <a:ext cx="2577478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COMPOSICIÓN DEL BIOGÁS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1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D1D59413-FE00-B241-AA19-77765CD053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228664-614A-2B49-8E80-35DE4981EDF5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E3E815-EAAD-6047-ACFF-35C50ABC8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430" y="1328910"/>
            <a:ext cx="723900" cy="50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BC13A5-F861-E548-A1F6-43590A6B28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0072945" y="3042457"/>
            <a:ext cx="1969425" cy="13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390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95656" y="64086"/>
            <a:ext cx="41056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x-none" b="0" i="0" u="none" baseline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Curso Distribuidores Internacionales Mayo 2019</a:t>
            </a:r>
            <a:endParaRPr lang="x-none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7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תיבת טקסט 7"/>
          <p:cNvSpPr txBox="1"/>
          <p:nvPr/>
        </p:nvSpPr>
        <p:spPr>
          <a:xfrm>
            <a:off x="521322" y="515486"/>
            <a:ext cx="3142272" cy="45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FILTRO DE GAS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1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D1D59413-FE00-B241-AA19-77765CD053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228664-614A-2B49-8E80-35DE4981EDF5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E3E815-EAAD-6047-ACFF-35C50ABC8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185" y="1224693"/>
            <a:ext cx="723900" cy="50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BC13A5-F861-E548-A1F6-43590A6B28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9741409" y="966888"/>
            <a:ext cx="1969425" cy="138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96" y="2251243"/>
            <a:ext cx="3405445" cy="367107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545585" y="688049"/>
            <a:ext cx="4353815" cy="4433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Filtración de H2S</a:t>
            </a:r>
          </a:p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Hecho </a:t>
            </a: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de carbón activado u óxido férrico </a:t>
            </a:r>
            <a:endParaRPr lang="x-none" sz="1600" dirty="0">
              <a:latin typeface="Encode Sans Condensed" pitchFamily="2" charset="77"/>
              <a:ea typeface="Open Sans Condensed Light" panose="020B0306030504020204" pitchFamily="34" charset="0"/>
              <a:cs typeface="Open Sans Hebrew Condensed" panose="00000506000000000000" pitchFamily="2" charset="-79"/>
            </a:endParaRPr>
          </a:p>
          <a:p>
            <a:pPr marL="0" indent="0" algn="l" rtl="0">
              <a:lnSpc>
                <a:spcPct val="100000"/>
              </a:lnSpc>
              <a:buClr>
                <a:srgbClr val="FFD800"/>
              </a:buClr>
              <a:buNone/>
            </a:pPr>
            <a:endParaRPr lang="x-none" sz="1600" dirty="0"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rtl="0">
              <a:lnSpc>
                <a:spcPct val="100000"/>
              </a:lnSpc>
              <a:buClr>
                <a:srgbClr val="FFD800"/>
              </a:buClr>
              <a:buNone/>
            </a:pPr>
            <a:r>
              <a:rPr lang="x-none" sz="1600" b="0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¿Por qué es importante cambiar el Filtro de Gas? </a:t>
            </a:r>
            <a:endParaRPr lang="x-none" sz="1600" dirty="0">
              <a:latin typeface="Encode Sans Condensed" pitchFamily="2" charset="77"/>
              <a:ea typeface="Open Sans Condensed Light" panose="020B0306030504020204" pitchFamily="34" charset="0"/>
              <a:cs typeface="Open Sans Hebrew Condensed" panose="00000506000000000000" pitchFamily="2" charset="-79"/>
            </a:endParaRPr>
          </a:p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Evita la corrosión de estufas y bandas de metal.</a:t>
            </a:r>
          </a:p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Elimina el olor desagradable</a:t>
            </a:r>
            <a:endParaRPr lang="x-none" sz="2400" dirty="0">
              <a:latin typeface="Encode Sans Condensed" pitchFamily="2" charset="77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364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nual Input 12">
            <a:extLst>
              <a:ext uri="{FF2B5EF4-FFF2-40B4-BE49-F238E27FC236}">
                <a16:creationId xmlns:a16="http://schemas.microsoft.com/office/drawing/2014/main" id="{D5260E5B-ED4C-A243-9F5F-94B6CB6434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ManualInpu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תיבת טקסט 13">
            <a:extLst>
              <a:ext uri="{FF2B5EF4-FFF2-40B4-BE49-F238E27FC236}">
                <a16:creationId xmlns:a16="http://schemas.microsoft.com/office/drawing/2014/main" id="{45ADE624-C618-3D46-94CA-BE0B82881996}"/>
              </a:ext>
            </a:extLst>
          </p:cNvPr>
          <p:cNvSpPr txBox="1"/>
          <p:nvPr/>
        </p:nvSpPr>
        <p:spPr>
          <a:xfrm>
            <a:off x="5491943" y="3301180"/>
            <a:ext cx="3291032" cy="578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marL="0" marR="0" indent="0" algn="l" defTabSz="9144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b="0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FÍSICA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8DE8D-A445-104E-AEE3-A213727E6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3" y="3038874"/>
            <a:ext cx="515388" cy="6626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B22DDA-CA47-3348-9298-86F75D00C535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756091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תיבת טקסט 7"/>
          <p:cNvSpPr txBox="1"/>
          <p:nvPr/>
        </p:nvSpPr>
        <p:spPr>
          <a:xfrm>
            <a:off x="521322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PROPIEDADES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9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1D8052B-CE07-A649-B50C-AB81A05E1E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1C9E72-FBF6-C34E-9E76-62DAF79A1C78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3517900" y="1308426"/>
            <a:ext cx="8045841" cy="1102894"/>
          </a:xfrm>
        </p:spPr>
        <p:txBody>
          <a:bodyPr>
            <a:noAutofit/>
          </a:bodyPr>
          <a:lstStyle/>
          <a:p>
            <a:pPr algn="ctr" rtl="0"/>
            <a:r>
              <a:rPr lang="x-none" sz="30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Ecuación del sistema mecanismo de presión de gas</a:t>
            </a:r>
            <a:r>
              <a:rPr lang="x-none" sz="30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/>
            </a:r>
            <a:br>
              <a:rPr lang="x-none" sz="30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x-none" sz="3000" b="0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 milibar = 1 cm de columna de agua= 10.2 kg / m2</a:t>
            </a:r>
            <a:endParaRPr lang="x-none" sz="3000" dirty="0"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84" y="2867825"/>
            <a:ext cx="4786871" cy="31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663594" y="1277061"/>
            <a:ext cx="6669126" cy="4311240"/>
          </a:xfrm>
        </p:spPr>
        <p:txBody>
          <a:bodyPr>
            <a:normAutofit/>
          </a:bodyPr>
          <a:lstStyle/>
          <a:p>
            <a:pPr algn="l" rtl="0">
              <a:buClr>
                <a:srgbClr val="FFD800"/>
              </a:buClr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1000 L de biogás al 60% de metano = </a:t>
            </a:r>
            <a:r>
              <a:rPr lang="x-none" sz="1600" b="0" i="0" u="none" baseline="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5500 calorías = 6.2 kWh = 22,000 MJ</a:t>
            </a:r>
          </a:p>
          <a:p>
            <a:pPr algn="l" rtl="0">
              <a:buClr>
                <a:srgbClr val="FFD800"/>
              </a:buClr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 kg de estiércol de vaca =</a:t>
            </a:r>
            <a:r>
              <a:rPr lang="x-none" sz="1600" b="0" i="0" u="none" baseline="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35 L de biogás</a:t>
            </a:r>
          </a:p>
          <a:p>
            <a:pPr algn="l" rtl="0">
              <a:buClr>
                <a:srgbClr val="FFD800"/>
              </a:buClr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 kg de restos de comida mixta = </a:t>
            </a:r>
            <a:r>
              <a:rPr lang="x-none" sz="1600" b="0" i="0" u="none" baseline="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100–200 L de biogás</a:t>
            </a:r>
          </a:p>
          <a:p>
            <a:pPr algn="l" rtl="0">
              <a:buClr>
                <a:srgbClr val="FFD800"/>
              </a:buClr>
              <a:buFont typeface="Arial" panose="020B0604020202020204" pitchFamily="34" charset="0"/>
              <a:buChar char="•"/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 kg de LPG = </a:t>
            </a:r>
            <a:r>
              <a:rPr lang="x-none" sz="1600" b="0" i="0" u="none" baseline="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11,000 calorías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3594" y="166233"/>
            <a:ext cx="5313318" cy="1152856"/>
          </a:xfrm>
        </p:spPr>
        <p:txBody>
          <a:bodyPr>
            <a:normAutofit/>
          </a:bodyPr>
          <a:lstStyle/>
          <a:p>
            <a:pPr algn="l" rtl="0"/>
            <a:r>
              <a:rPr lang="x-none" sz="2800" b="1" i="0" u="none" baseline="0">
                <a:latin typeface="Encode Sans Condensed" pitchFamily="2" charset="77"/>
                <a:ea typeface="Open Sans Hebrew Condensed"/>
                <a:cs typeface="Open Sans Hebrew Condensed"/>
                <a:sym typeface="Open Sans Hebrew Condensed"/>
              </a:rPr>
              <a:t>ENERGÍA- VALOR DEL BIOGÁS</a:t>
            </a:r>
          </a:p>
        </p:txBody>
      </p:sp>
      <p:sp>
        <p:nvSpPr>
          <p:cNvPr id="5" name="מלבן 21"/>
          <p:cNvSpPr/>
          <p:nvPr/>
        </p:nvSpPr>
        <p:spPr>
          <a:xfrm>
            <a:off x="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תיבת טקסט 7"/>
          <p:cNvSpPr txBox="1"/>
          <p:nvPr/>
        </p:nvSpPr>
        <p:spPr>
          <a:xfrm>
            <a:off x="521322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PROPIEDADES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8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6BA4EB2D-A1B4-3E4D-82D4-2D1744D798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B629BD-867C-F84B-8831-8DF7D8CC26B1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15AEEF-541D-9F41-91BE-6C20AA3F3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786" y="1194120"/>
            <a:ext cx="411110" cy="582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835286-BCB5-E146-B38D-9D8F6382BB9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0016836" y="3870462"/>
            <a:ext cx="1729047" cy="24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nual Input 6">
            <a:extLst>
              <a:ext uri="{FF2B5EF4-FFF2-40B4-BE49-F238E27FC236}">
                <a16:creationId xmlns:a16="http://schemas.microsoft.com/office/drawing/2014/main" id="{3959466F-476C-E843-9BD6-7DB8200C48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ManualInpu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4598E-C4E5-D54D-AFE2-A7FEAFC5B13D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13">
            <a:extLst>
              <a:ext uri="{FF2B5EF4-FFF2-40B4-BE49-F238E27FC236}">
                <a16:creationId xmlns:a16="http://schemas.microsoft.com/office/drawing/2014/main" id="{71161D10-009A-B34F-834E-32A2BC7768D5}"/>
              </a:ext>
            </a:extLst>
          </p:cNvPr>
          <p:cNvSpPr txBox="1"/>
          <p:nvPr/>
        </p:nvSpPr>
        <p:spPr>
          <a:xfrm>
            <a:off x="5060682" y="3301180"/>
            <a:ext cx="4639123" cy="578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marL="0" marR="0" indent="0" algn="l" defTabSz="9144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b="0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FERTILIZANTE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D4E87-3723-E84F-94E2-E0AE07EF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17" y="3161089"/>
            <a:ext cx="607150" cy="6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72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0065" y="515486"/>
            <a:ext cx="6434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cs typeface="Open Sans Hebrew Condensed" panose="00000506000000000000" pitchFamily="2" charset="-79"/>
              </a:rPr>
              <a:t>Fertilizante líquido orgánico de alta calidad producido como subproducto </a:t>
            </a:r>
            <a:r>
              <a:rPr lang="x-none" sz="1600" b="0" i="0" u="none" baseline="0" dirty="0" smtClean="0">
                <a:latin typeface="Encode Sans Condensed" pitchFamily="2" charset="77"/>
                <a:cs typeface="Open Sans Hebrew Condensed" panose="00000506000000000000" pitchFamily="2" charset="-79"/>
              </a:rPr>
              <a:t>del</a:t>
            </a:r>
            <a:r>
              <a:rPr lang="en-US" sz="1600" b="0" i="0" u="none" baseline="0" dirty="0" smtClean="0">
                <a:latin typeface="Encode Sans Condensed" pitchFamily="2" charset="77"/>
                <a:cs typeface="Open Sans Hebrew Condensed" panose="00000506000000000000" pitchFamily="2" charset="-79"/>
              </a:rPr>
              <a:t> </a:t>
            </a:r>
            <a:r>
              <a:rPr lang="x-none" sz="1600" b="0" i="0" u="none" baseline="0" dirty="0" smtClean="0">
                <a:latin typeface="Encode Sans Condensed" pitchFamily="2" charset="77"/>
                <a:cs typeface="Open Sans Hebrew Condensed" panose="00000506000000000000" pitchFamily="2" charset="-79"/>
              </a:rPr>
              <a:t> </a:t>
            </a:r>
            <a:r>
              <a:rPr lang="x-none" sz="1600" b="0" i="0" u="none" baseline="0" dirty="0">
                <a:latin typeface="Encode Sans Condensed" pitchFamily="2" charset="77"/>
                <a:cs typeface="Open Sans Hebrew Condensed" panose="00000506000000000000" pitchFamily="2" charset="-79"/>
              </a:rPr>
              <a:t>tanque </a:t>
            </a:r>
            <a:r>
              <a:rPr lang="x-none" sz="1600" b="0" i="0" u="none" baseline="0" dirty="0" smtClean="0">
                <a:latin typeface="Encode Sans Condensed" pitchFamily="2" charset="77"/>
                <a:cs typeface="Open Sans Hebrew Condensed" panose="00000506000000000000" pitchFamily="2" charset="-79"/>
              </a:rPr>
              <a:t>digestor</a:t>
            </a:r>
            <a:endParaRPr lang="x-none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  <p:sp>
        <p:nvSpPr>
          <p:cNvPr id="7" name="מלבן 21"/>
          <p:cNvSpPr/>
          <p:nvPr/>
        </p:nvSpPr>
        <p:spPr>
          <a:xfrm>
            <a:off x="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" name="תמונה 6" descr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7"/>
          <p:cNvSpPr txBox="1"/>
          <p:nvPr/>
        </p:nvSpPr>
        <p:spPr>
          <a:xfrm>
            <a:off x="326694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BIOFERTILIZANTE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62" y="1478717"/>
            <a:ext cx="8172718" cy="4040028"/>
          </a:xfrm>
          <a:prstGeom prst="rect">
            <a:avLst/>
          </a:prstGeom>
        </p:spPr>
      </p:pic>
      <p:pic>
        <p:nvPicPr>
          <p:cNvPr id="10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8492AEED-7F01-8747-B74E-EEA88544B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2166" r="3859"/>
          <a:stretch/>
        </p:blipFill>
        <p:spPr>
          <a:xfrm>
            <a:off x="8528408" y="2569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897B7A-D596-A440-A494-9E4889FB35C6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46892-3754-2342-8726-74CCB7BBF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122" y="1242027"/>
            <a:ext cx="607150" cy="607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C04031-2446-FA49-83C4-E9CBA1B106E3}"/>
              </a:ext>
            </a:extLst>
          </p:cNvPr>
          <p:cNvSpPr/>
          <p:nvPr/>
        </p:nvSpPr>
        <p:spPr>
          <a:xfrm>
            <a:off x="4018950" y="2900124"/>
            <a:ext cx="839585" cy="1147156"/>
          </a:xfrm>
          <a:prstGeom prst="rect">
            <a:avLst/>
          </a:prstGeom>
          <a:noFill/>
          <a:ln w="3175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5F53B9-58FC-C843-B102-8421A4393BEF}"/>
              </a:ext>
            </a:extLst>
          </p:cNvPr>
          <p:cNvSpPr/>
          <p:nvPr/>
        </p:nvSpPr>
        <p:spPr>
          <a:xfrm>
            <a:off x="4018950" y="4213535"/>
            <a:ext cx="839585" cy="1147156"/>
          </a:xfrm>
          <a:prstGeom prst="rect">
            <a:avLst/>
          </a:prstGeom>
          <a:noFill/>
          <a:ln w="3175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3C7E92-10F2-0645-B2D6-9B952027B700}"/>
              </a:ext>
            </a:extLst>
          </p:cNvPr>
          <p:cNvSpPr/>
          <p:nvPr/>
        </p:nvSpPr>
        <p:spPr>
          <a:xfrm>
            <a:off x="7909306" y="2900124"/>
            <a:ext cx="839585" cy="1147156"/>
          </a:xfrm>
          <a:prstGeom prst="rect">
            <a:avLst/>
          </a:prstGeom>
          <a:noFill/>
          <a:ln w="3175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0CF928-665A-E145-BE20-9449FA01AE64}"/>
              </a:ext>
            </a:extLst>
          </p:cNvPr>
          <p:cNvSpPr/>
          <p:nvPr/>
        </p:nvSpPr>
        <p:spPr>
          <a:xfrm>
            <a:off x="7909306" y="4213535"/>
            <a:ext cx="839585" cy="1147156"/>
          </a:xfrm>
          <a:prstGeom prst="rect">
            <a:avLst/>
          </a:prstGeom>
          <a:noFill/>
          <a:ln w="3175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89052-F1BE-8E49-A567-C82B6384D4C4}"/>
              </a:ext>
            </a:extLst>
          </p:cNvPr>
          <p:cNvSpPr/>
          <p:nvPr/>
        </p:nvSpPr>
        <p:spPr>
          <a:xfrm>
            <a:off x="7909306" y="1611651"/>
            <a:ext cx="839585" cy="1147156"/>
          </a:xfrm>
          <a:prstGeom prst="rect">
            <a:avLst/>
          </a:prstGeom>
          <a:noFill/>
          <a:ln w="3175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694" y="2121367"/>
            <a:ext cx="2591635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1600" b="0" i="0" u="none" baseline="0" dirty="0">
                <a:latin typeface="Encode Sans Condensed" pitchFamily="2" charset="77"/>
                <a:cs typeface="Open Sans Hebrew Condensed" panose="00000506000000000000" pitchFamily="2" charset="-79"/>
              </a:rPr>
              <a:t>*** Los primeros 30 días de producción de fertilizante, reutilizarlo en el sistema. Todavía no es fertilizante. </a:t>
            </a:r>
            <a:endParaRPr lang="x-none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6153" y="1320633"/>
            <a:ext cx="3385752" cy="88041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l" rtl="0">
              <a:lnSpc>
                <a:spcPct val="119000"/>
              </a:lnSpc>
            </a:pPr>
            <a:r>
              <a:rPr lang="x-none" sz="2700" b="1" i="0" u="none" baseline="0" dirty="0">
                <a:latin typeface="Trebuchet MS"/>
                <a:ea typeface="Trebuchet MS"/>
                <a:cs typeface="Trebuchet MS"/>
              </a:rPr>
              <a:t>¿POR QUÉ FERTILIZANTE DE BIOGAS CASERO?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01923" y="3045035"/>
            <a:ext cx="2298357" cy="72904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l" rtl="0">
              <a:lnSpc>
                <a:spcPct val="109000"/>
              </a:lnSpc>
            </a:pPr>
            <a:r>
              <a:rPr lang="x-none" sz="1300" b="0" i="0" u="none" baseline="0" dirty="0">
                <a:latin typeface="Tahoma"/>
                <a:ea typeface="Tahoma"/>
                <a:cs typeface="Tahoma"/>
              </a:rPr>
              <a:t>Rico en al menos 14 macro y micronutrientes cruciales para un crecimiento saludable de las plantas.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57232" y="3035767"/>
            <a:ext cx="2539313" cy="50353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l" rtl="0">
              <a:lnSpc>
                <a:spcPct val="109000"/>
              </a:lnSpc>
            </a:pPr>
            <a:r>
              <a:rPr lang="x-none" sz="1300" b="0" i="0" u="none" baseline="0">
                <a:latin typeface="Tahoma"/>
                <a:ea typeface="Tahoma"/>
                <a:cs typeface="Tahoma"/>
              </a:rPr>
              <a:t>Acelera el crecimiento, la resiliencia a las enfermedades y repele las plagas.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60321" y="1756843"/>
            <a:ext cx="2576384" cy="72904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l" rtl="0">
              <a:lnSpc>
                <a:spcPct val="109000"/>
              </a:lnSpc>
            </a:pPr>
            <a:r>
              <a:rPr lang="x-none" sz="1300" b="0" i="0" u="none" baseline="0">
                <a:latin typeface="Tahoma"/>
                <a:ea typeface="Tahoma"/>
                <a:cs typeface="Tahoma"/>
              </a:rPr>
              <a:t>¡Maravilloso aditivo para montones de compost! Enriquece el compost y acelera el proceso.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01923" y="4342494"/>
            <a:ext cx="2319982" cy="72904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just" rtl="0">
              <a:lnSpc>
                <a:spcPct val="110000"/>
              </a:lnSpc>
            </a:pPr>
            <a:r>
              <a:rPr lang="x-none" sz="1300" b="0" i="0" u="none" baseline="0" dirty="0">
                <a:latin typeface="Tahoma"/>
                <a:ea typeface="Tahoma"/>
                <a:cs typeface="Tahoma"/>
              </a:rPr>
              <a:t>¡Es líquido! Se puede utilizar antes y durante la siembra, para enriquecer tanto el suelo como la planta.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54142" y="4419724"/>
            <a:ext cx="2248930" cy="29038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1300" b="0" i="0" u="none" baseline="0">
                <a:latin typeface="Tahoma"/>
                <a:ea typeface="Tahoma"/>
                <a:cs typeface="Tahoma"/>
              </a:rPr>
              <a:t>¡100% orgánico! ¡Hecho por ti!</a:t>
            </a:r>
          </a:p>
        </p:txBody>
      </p:sp>
    </p:spTree>
    <p:extLst>
      <p:ext uri="{BB962C8B-B14F-4D97-AF65-F5344CB8AC3E}">
        <p14:creationId xmlns:p14="http://schemas.microsoft.com/office/powerpoint/2010/main" val="37360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" name="תמונה 6" descr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7"/>
          <p:cNvSpPr txBox="1"/>
          <p:nvPr/>
        </p:nvSpPr>
        <p:spPr>
          <a:xfrm>
            <a:off x="326695" y="524708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BIOFERTILIZANTE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6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997970E8-7DEF-7748-8DC8-1D6CF75580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12DC80-3D5B-D749-8FBE-042F0693497A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4E32E-D024-3642-B6E0-0EBD52202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016" y="1366270"/>
            <a:ext cx="607150" cy="607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3686" y="1183812"/>
            <a:ext cx="531340" cy="486033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81" y="2961198"/>
            <a:ext cx="6936259" cy="332794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663010" y="1182819"/>
            <a:ext cx="5805616" cy="67962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l" rtl="0">
              <a:lnSpc>
                <a:spcPct val="136000"/>
              </a:lnSpc>
            </a:pPr>
            <a:r>
              <a:rPr lang="x-none" sz="1700" b="1" i="0" u="none" baseline="0" dirty="0">
                <a:latin typeface="Arial"/>
                <a:ea typeface="Arial"/>
                <a:cs typeface="Arial"/>
              </a:rPr>
              <a:t>CÓMO APLICAR BIOFERTILIZANTES A LOS CULTIVOS EN CRECIMIENTO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01924" y="2122926"/>
            <a:ext cx="6615276" cy="51486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l" rtl="0">
              <a:lnSpc>
                <a:spcPct val="172000"/>
              </a:lnSpc>
            </a:pPr>
            <a:r>
              <a:rPr lang="x-none" sz="1000" b="0" i="0" u="none" baseline="0" dirty="0">
                <a:latin typeface="Tahoma"/>
                <a:ea typeface="Tahoma"/>
                <a:cs typeface="Tahoma"/>
              </a:rPr>
              <a:t>Una vez que sus cultivos estén creciendo, será importante continuar aplicando biofertilizantes durante la temporada de crecimiento cada semana. Aquí hay una guía rápida sobre cómo hacerlo.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1394" y="3482169"/>
            <a:ext cx="1643449" cy="80730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21000"/>
              </a:lnSpc>
            </a:pPr>
            <a:r>
              <a:rPr lang="x-none" sz="1000" b="0" i="0" u="none" baseline="0" dirty="0">
                <a:latin typeface="Tahoma"/>
                <a:ea typeface="Tahoma"/>
                <a:cs typeface="Tahoma"/>
              </a:rPr>
              <a:t>Retire cualquier palo, roca o heno que pueda crear bloqueos en su método de riego/aplicación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30972" y="3070277"/>
            <a:ext cx="535460" cy="21830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1200" b="0" i="0" u="none" baseline="0">
                <a:solidFill>
                  <a:srgbClr val="433C26"/>
                </a:solidFill>
                <a:latin typeface="Tahoma"/>
                <a:ea typeface="Tahoma"/>
                <a:cs typeface="Tahoma"/>
              </a:rPr>
              <a:t>PASO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39178" y="3552191"/>
            <a:ext cx="1462216" cy="43248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26000"/>
              </a:lnSpc>
            </a:pPr>
            <a:r>
              <a:rPr lang="x-none" sz="1000" b="0" i="0" u="none" baseline="0" dirty="0">
                <a:latin typeface="Tahoma"/>
                <a:ea typeface="Tahoma"/>
                <a:cs typeface="Tahoma"/>
              </a:rPr>
              <a:t>Diluir el biofertilizante en una proporción de 1:5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21091" y="3086753"/>
            <a:ext cx="576649" cy="20182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1200" b="0" i="0" u="none" baseline="0">
                <a:solidFill>
                  <a:srgbClr val="433C26"/>
                </a:solidFill>
                <a:latin typeface="Tahoma"/>
                <a:ea typeface="Tahoma"/>
                <a:cs typeface="Tahoma"/>
              </a:rPr>
              <a:t>PASO 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11210" y="3074396"/>
            <a:ext cx="564292" cy="1977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x-none" sz="1200" b="0" i="0" u="none" baseline="0">
                <a:solidFill>
                  <a:srgbClr val="433C26"/>
                </a:solidFill>
                <a:latin typeface="Tahoma"/>
                <a:ea typeface="Tahoma"/>
                <a:cs typeface="Tahoma"/>
              </a:rPr>
              <a:t>PASO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70486" y="3576904"/>
            <a:ext cx="1598140" cy="7620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22000"/>
              </a:lnSpc>
            </a:pPr>
            <a:r>
              <a:rPr lang="x-none" sz="1000" b="0" i="0" u="none" baseline="0" dirty="0">
                <a:latin typeface="Tahoma"/>
                <a:ea typeface="Tahoma"/>
                <a:cs typeface="Tahoma"/>
              </a:rPr>
              <a:t>La aplicación debe hacerse junto a las plantas o en la base de la planta, no en las hojas.</a:t>
            </a:r>
          </a:p>
        </p:txBody>
      </p:sp>
    </p:spTree>
    <p:extLst>
      <p:ext uri="{BB962C8B-B14F-4D97-AF65-F5344CB8AC3E}">
        <p14:creationId xmlns:p14="http://schemas.microsoft.com/office/powerpoint/2010/main" val="7328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" name="תמונה 6" descr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7"/>
          <p:cNvSpPr txBox="1"/>
          <p:nvPr/>
        </p:nvSpPr>
        <p:spPr>
          <a:xfrm>
            <a:off x="275163" y="450084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BIOFERTILIZANTE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6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997970E8-7DEF-7748-8DC8-1D6CF75580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2166" r="22348"/>
          <a:stretch/>
        </p:blipFill>
        <p:spPr>
          <a:xfrm>
            <a:off x="9232946" y="0"/>
            <a:ext cx="2959054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12DC80-3D5B-D749-8FBE-042F0693497A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4E32E-D024-3642-B6E0-0EBD52202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668" y="1350837"/>
            <a:ext cx="607150" cy="607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861" y="198721"/>
            <a:ext cx="4184718" cy="5816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3120" y="6089664"/>
            <a:ext cx="8359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sz="1600" b="0" i="0" u="none" baseline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 Light"/>
              </a:rPr>
              <a:t>http://www.biogassolutions.co.ug/downloads/Hivos-bioslurry-superior-fertilizer-book.pdf</a:t>
            </a:r>
          </a:p>
        </p:txBody>
      </p:sp>
    </p:spTree>
    <p:extLst>
      <p:ext uri="{BB962C8B-B14F-4D97-AF65-F5344CB8AC3E}">
        <p14:creationId xmlns:p14="http://schemas.microsoft.com/office/powerpoint/2010/main" val="95483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nual Input 10">
            <a:extLst>
              <a:ext uri="{FF2B5EF4-FFF2-40B4-BE49-F238E27FC236}">
                <a16:creationId xmlns:a16="http://schemas.microsoft.com/office/drawing/2014/main" id="{D8374E07-C034-114A-968F-AB337B6D77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ManualInpu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FF20B-99DE-FF4F-8363-9A439399C72E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13">
            <a:extLst>
              <a:ext uri="{FF2B5EF4-FFF2-40B4-BE49-F238E27FC236}">
                <a16:creationId xmlns:a16="http://schemas.microsoft.com/office/drawing/2014/main" id="{E73BAAFB-600F-454A-8202-DB14386CB936}"/>
              </a:ext>
            </a:extLst>
          </p:cNvPr>
          <p:cNvSpPr txBox="1"/>
          <p:nvPr/>
        </p:nvSpPr>
        <p:spPr>
          <a:xfrm>
            <a:off x="5233316" y="3301180"/>
            <a:ext cx="4639123" cy="578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marL="0" marR="0" indent="0" algn="l" defTabSz="9144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b="0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HBG SALUDABLE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F5C2B2-58FE-9E43-AA58-EF924A93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157" y="3180544"/>
            <a:ext cx="607150" cy="6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42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מלבן 10"/>
          <p:cNvSpPr/>
          <p:nvPr/>
        </p:nvSpPr>
        <p:spPr>
          <a:xfrm>
            <a:off x="0" y="0"/>
            <a:ext cx="2926085" cy="6858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8" name="תיבת טקסט 7"/>
          <p:cNvSpPr txBox="1"/>
          <p:nvPr/>
        </p:nvSpPr>
        <p:spPr>
          <a:xfrm>
            <a:off x="289152" y="574355"/>
            <a:ext cx="2398630" cy="175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rtl="0">
              <a:lnSpc>
                <a:spcPts val="30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x-none" b="0" i="0" u="none" baseline="0" dirty="0">
                <a:latin typeface="+mj-lt"/>
                <a:ea typeface="+mj-lt"/>
                <a:cs typeface="+mj-lt"/>
              </a:rPr>
              <a:t>CÓMO FUNCIONA </a:t>
            </a:r>
            <a:endParaRPr lang="x-none" dirty="0">
              <a:latin typeface="+mj-lt"/>
            </a:endParaRPr>
          </a:p>
          <a:p>
            <a:pPr algn="l" rtl="0">
              <a:lnSpc>
                <a:spcPts val="2300"/>
              </a:lnSpc>
              <a:defRPr sz="200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x-none" sz="2800" b="0" i="0" u="none" baseline="0" dirty="0">
                <a:latin typeface="+mj-lt"/>
                <a:ea typeface="+mj-lt"/>
                <a:cs typeface="+mj-lt"/>
              </a:rPr>
              <a:t>Proceso de digestión de HomeBiogas  </a:t>
            </a:r>
          </a:p>
        </p:txBody>
      </p:sp>
      <p:pic>
        <p:nvPicPr>
          <p:cNvPr id="121" name="תמונה 13" descr="תמונה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70453" y="6111394"/>
            <a:ext cx="983290" cy="1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D5246A-C877-0D45-B459-509AB2F09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298" y="445008"/>
            <a:ext cx="688788" cy="688788"/>
          </a:xfrm>
          <a:prstGeom prst="rect">
            <a:avLst/>
          </a:prstGeom>
        </p:spPr>
      </p:pic>
      <p:pic>
        <p:nvPicPr>
          <p:cNvPr id="7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D531FC1-5683-B34F-AAE4-5DDD8F63351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B16CCC-32E1-B94D-8C34-1AF3AF68CE53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35A482-DEC8-2842-91C3-F7A9D4E81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442" y="2458853"/>
            <a:ext cx="444500" cy="444500"/>
          </a:xfrm>
          <a:prstGeom prst="rect">
            <a:avLst/>
          </a:prstGeom>
        </p:spPr>
      </p:pic>
      <p:pic>
        <p:nvPicPr>
          <p:cNvPr id="4" name="8ESzZnfHNQo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215237" y="750640"/>
            <a:ext cx="8378316" cy="4712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4897" y="5463443"/>
            <a:ext cx="533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x-none" b="0" i="0" u="none" baseline="0"/>
              <a:t>https://www.youtube.com/watch?v=8ESzZnfHNQo</a:t>
            </a:r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B7C302CE-DB58-2649-86A1-143123C9C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6867982" y="2774210"/>
            <a:ext cx="1072825" cy="107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663594" y="515486"/>
            <a:ext cx="7854638" cy="3553861"/>
          </a:xfrm>
        </p:spPr>
        <p:txBody>
          <a:bodyPr>
            <a:normAutofit/>
          </a:bodyPr>
          <a:lstStyle/>
          <a:p>
            <a:pPr algn="l" rtl="0"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Alimentar de acuerdo con las instrucciones:</a:t>
            </a:r>
          </a:p>
          <a:p>
            <a:pPr lvl="1" algn="l" rtl="0"/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No sobrealimente el sistema con restos de comida </a:t>
            </a:r>
          </a:p>
          <a:p>
            <a:pPr lvl="1" algn="l" rtl="0"/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No alimente con restos de comida si la temperatura promedio es inferior a 20°C/68°F </a:t>
            </a:r>
          </a:p>
          <a:p>
            <a:pPr marL="457200" lvl="1" indent="0" algn="l" rtl="0">
              <a:buNone/>
            </a:pPr>
            <a:endParaRPr lang="x-none" sz="1600" dirty="0">
              <a:latin typeface="Encode Sans Condensed" pitchFamily="2" charset="77"/>
              <a:ea typeface="Open Sans Condensed Light" panose="020B0306030504020204" pitchFamily="34" charset="0"/>
              <a:cs typeface="Open Sans Hebrew Condensed" panose="00000506000000000000" pitchFamily="2" charset="-79"/>
            </a:endParaRPr>
          </a:p>
          <a:p>
            <a:pPr marL="457200" lvl="1" indent="0" algn="l" rtl="0">
              <a:buNone/>
            </a:pP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Puede hacer que el sistema se vuelva ácido (pH bajo)</a:t>
            </a:r>
          </a:p>
          <a:p>
            <a:pPr lvl="1" algn="l" rtl="0"/>
            <a:endParaRPr lang="x-none" sz="1600" dirty="0">
              <a:latin typeface="Encode Sans Condensed" pitchFamily="2" charset="77"/>
              <a:ea typeface="Open Sans Condensed Light" panose="020B0306030504020204" pitchFamily="34" charset="0"/>
              <a:cs typeface="Open Sans Hebrew Condensed" panose="00000506000000000000" pitchFamily="2" charset="-79"/>
            </a:endParaRPr>
          </a:p>
          <a:p>
            <a:pPr algn="l" rtl="0"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La mejor práctica es dar una amplia gama de materias primas: carbohidratos, vegetales, grasas, proteínas</a:t>
            </a:r>
            <a:endParaRPr lang="x-none" sz="1600" dirty="0">
              <a:latin typeface="Encode Sans Condensed" pitchFamily="2" charset="77"/>
              <a:ea typeface="Open Sans Condensed Light" panose="020B0306030504020204" pitchFamily="34" charset="0"/>
              <a:cs typeface="Open Sans Hebrew Condensed" panose="00000506000000000000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5656" y="64086"/>
            <a:ext cx="41056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x-none" b="0" i="0" u="none" baseline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Curso Distribuidores Internacionales Mayo 2019</a:t>
            </a:r>
            <a:endParaRPr lang="x-none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5" name="מלבן 21"/>
          <p:cNvSpPr/>
          <p:nvPr/>
        </p:nvSpPr>
        <p:spPr>
          <a:xfrm>
            <a:off x="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תיבת טקסט 7"/>
          <p:cNvSpPr txBox="1"/>
          <p:nvPr/>
        </p:nvSpPr>
        <p:spPr>
          <a:xfrm>
            <a:off x="521322" y="515486"/>
            <a:ext cx="2348338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SALUDABLE </a:t>
            </a:r>
          </a:p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SISTEMA </a:t>
            </a:r>
            <a:endParaRPr dirty="0">
              <a:latin typeface="Encode Sans Condensed" pitchFamily="2" charset="77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914709" y="1513481"/>
            <a:ext cx="362582" cy="40286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2B3EDFFC-90F8-EE45-9504-8FA3DEF9E9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505960-3915-024A-A1F6-B9C3532E19F9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24105F-7CBB-B54D-B212-5B8D69C2B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428" y="1617435"/>
            <a:ext cx="553217" cy="4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80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A8EF5A70-C2B4-DD4C-B2A6-2B77965E36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" t="16660" r="-78"/>
          <a:stretch/>
        </p:blipFill>
        <p:spPr>
          <a:xfrm rot="10800000" flipV="1">
            <a:off x="3273120" y="3708444"/>
            <a:ext cx="6962320" cy="2467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" name="תמונה 6" descr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תיבת טקסט 7"/>
          <p:cNvSpPr txBox="1"/>
          <p:nvPr/>
        </p:nvSpPr>
        <p:spPr>
          <a:xfrm>
            <a:off x="521322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PROPIEDADES</a:t>
            </a:r>
            <a:endParaRPr dirty="0">
              <a:latin typeface="Encode Sans Condensed" pitchFamily="2" charset="77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71936" y="509696"/>
            <a:ext cx="8559891" cy="307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HRT (Tiempo de retención hidráulica)</a:t>
            </a: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 Hebrew Condensed" panose="00000506000000000000" pitchFamily="2" charset="-79"/>
              </a:rPr>
              <a:t> = 30 días: </a:t>
            </a: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el tiempo que cualquier “volumen de lodo (hidrante)” de alimentación total se almacena dentro del digestor </a:t>
            </a:r>
          </a:p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SRT (Tiempo de retención de sólidos) =  </a:t>
            </a: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tiempo total que cualquier sólido total de un "sustrato" se almacena dentro del digestor</a:t>
            </a:r>
          </a:p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OLR</a:t>
            </a: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 Hebrew Condensed" panose="00000506000000000000" pitchFamily="2" charset="-79"/>
              </a:rPr>
              <a:t> </a:t>
            </a: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(Tasa de carga orgánica)= </a:t>
            </a: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sólidos volátiles totales agregados por 1000 litros de volumen de digestor por día</a:t>
            </a:r>
          </a:p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El exceso de agua provoca actividad de lavado</a:t>
            </a: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 Hebrew Condensed" panose="00000506000000000000" pitchFamily="2" charset="-79"/>
              </a:rPr>
              <a:t>— </a:t>
            </a: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Posibilidades de eliminar bacterias buenas con purín</a:t>
            </a:r>
          </a:p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Tasa de alimentación</a:t>
            </a:r>
          </a:p>
          <a:p>
            <a:pPr lvl="1"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cs typeface="Open Sans Hebrew Condensed" panose="00000506000000000000" pitchFamily="2" charset="-79"/>
              </a:rPr>
              <a:t>La cantidad de residuos introducidos en el sistema/diariamente</a:t>
            </a:r>
          </a:p>
          <a:p>
            <a:pPr lvl="1"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cs typeface="Open Sans Hebrew Condensed" panose="00000506000000000000" pitchFamily="2" charset="-79"/>
              </a:rPr>
              <a:t>  Ejemplo de cálculo de TRH:</a:t>
            </a:r>
            <a:endParaRPr lang="x-none" sz="2400" dirty="0">
              <a:latin typeface="Encode Sans Condensed" pitchFamily="2" charset="77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9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1D8052B-CE07-A649-B50C-AB81A05E1E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9244" t="33721" r="64176" b="-1555"/>
          <a:stretch/>
        </p:blipFill>
        <p:spPr>
          <a:xfrm>
            <a:off x="10474630" y="0"/>
            <a:ext cx="1717370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1C9E72-FBF6-C34E-9E76-62DAF79A1C78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930443" y="3884216"/>
            <a:ext cx="7699457" cy="1634385"/>
          </a:xfrm>
        </p:spPr>
        <p:txBody>
          <a:bodyPr>
            <a:normAutofit lnSpcReduction="10000"/>
          </a:bodyPr>
          <a:lstStyle/>
          <a:p>
            <a:pPr lvl="1" algn="l" rtl="0" hangingPunct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cs typeface="Open Sans Hebrew Condensed" panose="00000506000000000000" pitchFamily="2" charset="-79"/>
              </a:rPr>
              <a:t>HBG 2.0 = digestor del sistema 1450L </a:t>
            </a:r>
          </a:p>
          <a:p>
            <a:pPr lvl="1" algn="l" rtl="0" hangingPunct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cs typeface="Open Sans Hebrew Condensed" panose="00000506000000000000" pitchFamily="2" charset="-79"/>
              </a:rPr>
              <a:t>1450 L / 30 días = 48 L/día</a:t>
            </a:r>
          </a:p>
          <a:p>
            <a:pPr lvl="1" algn="l" rtl="0" hangingPunct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cs typeface="Open Sans Hebrew Condensed" panose="00000506000000000000" pitchFamily="2" charset="-79"/>
              </a:rPr>
              <a:t>48 L/día = relación 1:2 (estiércol:agua) = 16 kg estiércol/día + 32 litros agua/día</a:t>
            </a:r>
          </a:p>
          <a:p>
            <a:pPr lvl="1" algn="l" rtl="0" hangingPunct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cs typeface="Open Sans Hebrew Condensed" panose="00000506000000000000" pitchFamily="2" charset="-79"/>
              </a:rPr>
              <a:t>16 kg /día * 35 L biogás = 560 L/ </a:t>
            </a:r>
            <a:r>
              <a:rPr lang="x-none" sz="1600" b="0" i="0" u="none" baseline="0" dirty="0" smtClean="0">
                <a:latin typeface="Encode Sans Condensed" pitchFamily="2" charset="77"/>
                <a:cs typeface="Open Sans Hebrew Condensed" panose="00000506000000000000" pitchFamily="2" charset="-79"/>
              </a:rPr>
              <a:t>día</a:t>
            </a:r>
            <a:endParaRPr lang="x-non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F0A594-1293-C74B-A2E6-5DD8256A1F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9691" y="1217132"/>
            <a:ext cx="483900" cy="48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BA8147-4D7D-8348-AE02-F4E88A6DEF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974" y="4308597"/>
            <a:ext cx="1785812" cy="178581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39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086" y="942715"/>
            <a:ext cx="7275902" cy="4905172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pH </a:t>
            </a:r>
          </a:p>
          <a:p>
            <a:pPr lvl="1"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Debe estar entre </a:t>
            </a:r>
            <a:r>
              <a:rPr lang="x-none" sz="1600" b="1" i="0" u="none" baseline="0" dirty="0">
                <a:solidFill>
                  <a:schemeClr val="tx1"/>
                </a:solidFill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6.2 y 7.8 </a:t>
            </a:r>
            <a:r>
              <a:rPr lang="x-none" sz="1600" b="0" i="0" u="none" baseline="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para un rendimiento óptimo</a:t>
            </a:r>
          </a:p>
          <a:p>
            <a:pPr lvl="1"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El gas metano </a:t>
            </a:r>
            <a:r>
              <a:rPr lang="x-none" sz="1600" b="1" i="0" u="none" baseline="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dejará</a:t>
            </a:r>
            <a:r>
              <a:rPr lang="x-none" sz="1600" b="0" i="0" u="none" baseline="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 de producirse bajo </a:t>
            </a:r>
            <a:r>
              <a:rPr lang="x-none" sz="1600" b="1" i="0" u="none" baseline="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6.2</a:t>
            </a:r>
            <a:r>
              <a:rPr lang="x-none" sz="1600" b="0" i="0" u="none" baseline="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, se seguirá produciendo CO2.</a:t>
            </a:r>
          </a:p>
          <a:p>
            <a:pPr marL="796288" lvl="2" indent="-285750"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Si el pH desciende </a:t>
            </a:r>
            <a:r>
              <a:rPr lang="x-none" sz="1600" b="1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por debajo de 5</a:t>
            </a: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, no se producirá gas</a:t>
            </a:r>
          </a:p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Temperatura </a:t>
            </a:r>
          </a:p>
          <a:p>
            <a:pPr lvl="1"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Debe estar por encima de 20 °C y, para un rendimiento óptimo, </a:t>
            </a: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por encima de 25°C</a:t>
            </a: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 (el sobrecalentamiento en su mayoría no es un problema)</a:t>
            </a:r>
          </a:p>
          <a:p>
            <a:pPr lvl="1"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Por cada 10</a:t>
            </a:r>
            <a:r>
              <a:rPr lang="x-none" sz="1600" b="0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°C, la</a:t>
            </a: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 cinética de reacción del sistema se duplica</a:t>
            </a:r>
          </a:p>
          <a:p>
            <a:pPr algn="l" rtl="0">
              <a:lnSpc>
                <a:spcPct val="100000"/>
              </a:lnSpc>
              <a:buClr>
                <a:srgbClr val="FFD800"/>
              </a:buClr>
            </a:pPr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El biogás solo es inflamable cuando </a:t>
            </a: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el contenido de metano es superior al 45 %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5656" y="64086"/>
            <a:ext cx="41056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x-none" b="0" i="0" u="none" baseline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Curso Distribuidores Internacionales Mayo 2019</a:t>
            </a:r>
            <a:endParaRPr lang="x-none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6" name="מלבן 21"/>
          <p:cNvSpPr/>
          <p:nvPr/>
        </p:nvSpPr>
        <p:spPr>
          <a:xfrm>
            <a:off x="-67467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7"/>
          <p:cNvSpPr txBox="1"/>
          <p:nvPr/>
        </p:nvSpPr>
        <p:spPr>
          <a:xfrm>
            <a:off x="521322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 PARÁMETROS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0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EBB72DD2-E936-A147-8B1B-6F0C105EF5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3FD2F4-8B0C-2545-9B49-04DA81927518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762D21-AF87-7A48-A42B-28A795435B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9598024" y="3870068"/>
            <a:ext cx="2007407" cy="209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8BE7C3-473B-0940-870B-4F0831269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735623" y="1248238"/>
            <a:ext cx="1145548" cy="3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23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2" descr="תמונה 2">
            <a:extLst>
              <a:ext uri="{FF2B5EF4-FFF2-40B4-BE49-F238E27FC236}">
                <a16:creationId xmlns:a16="http://schemas.microsoft.com/office/drawing/2014/main" id="{42DFA1B9-34E8-7C41-A192-4C07AA6C0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6" y="0"/>
            <a:ext cx="11562870" cy="65059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2B30C8-C2CD-7B4A-B85C-C5022340677D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Google Shape;109;p3">
            <a:extLst>
              <a:ext uri="{FF2B5EF4-FFF2-40B4-BE49-F238E27FC236}">
                <a16:creationId xmlns:a16="http://schemas.microsoft.com/office/drawing/2014/main" id="{398620BF-0239-5F4B-8E81-1549CA26CE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לבן 2">
            <a:extLst>
              <a:ext uri="{FF2B5EF4-FFF2-40B4-BE49-F238E27FC236}">
                <a16:creationId xmlns:a16="http://schemas.microsoft.com/office/drawing/2014/main" id="{43FF3E8E-BFC0-4B40-BB3D-8C04731CB0FD}"/>
              </a:ext>
            </a:extLst>
          </p:cNvPr>
          <p:cNvSpPr/>
          <p:nvPr/>
        </p:nvSpPr>
        <p:spPr>
          <a:xfrm>
            <a:off x="590941" y="3994084"/>
            <a:ext cx="5041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x-none" sz="30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¡Gracias!</a:t>
            </a:r>
          </a:p>
          <a:p>
            <a:pPr algn="ctr" rtl="0"/>
            <a:r>
              <a:rPr lang="x-none" sz="3000" b="0" i="0" u="none" baseline="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¿Alguna pregunta?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24E7E7-F9FB-8F49-8E36-FB06A29F322D}"/>
              </a:ext>
            </a:extLst>
          </p:cNvPr>
          <p:cNvGrpSpPr/>
          <p:nvPr/>
        </p:nvGrpSpPr>
        <p:grpSpPr>
          <a:xfrm>
            <a:off x="2727027" y="2806402"/>
            <a:ext cx="882503" cy="882503"/>
            <a:chOff x="2796932" y="1637414"/>
            <a:chExt cx="882503" cy="88250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5A38D12-D84F-2D43-A977-DBD4F3D05DFC}"/>
                </a:ext>
              </a:extLst>
            </p:cNvPr>
            <p:cNvSpPr/>
            <p:nvPr/>
          </p:nvSpPr>
          <p:spPr>
            <a:xfrm>
              <a:off x="2796932" y="1637414"/>
              <a:ext cx="882503" cy="882503"/>
            </a:xfrm>
            <a:prstGeom prst="ellipse">
              <a:avLst/>
            </a:prstGeom>
            <a:solidFill>
              <a:srgbClr val="FFD8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x-non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AAAF2F-5822-824C-932C-3CF0A51F3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6115" y="1725024"/>
              <a:ext cx="604136" cy="707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8449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4C06E874-E39C-3947-BA1A-DC4B0E0890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ManualInpu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7E9783-5AA3-C846-8417-83137F413545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תיבת טקסט 13">
            <a:extLst>
              <a:ext uri="{FF2B5EF4-FFF2-40B4-BE49-F238E27FC236}">
                <a16:creationId xmlns:a16="http://schemas.microsoft.com/office/drawing/2014/main" id="{03877843-113D-AF49-957E-FCDC67E7974F}"/>
              </a:ext>
            </a:extLst>
          </p:cNvPr>
          <p:cNvSpPr txBox="1"/>
          <p:nvPr/>
        </p:nvSpPr>
        <p:spPr>
          <a:xfrm>
            <a:off x="2762528" y="3301180"/>
            <a:ext cx="4639123" cy="108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marL="0" marR="0" indent="0" algn="r" defTabSz="914400" rtl="0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b="1" i="0" u="none" baseline="0" dirty="0">
                <a:latin typeface="+mj-lt"/>
                <a:ea typeface="+mj-lt"/>
                <a:cs typeface="+mj-lt"/>
              </a:rPr>
              <a:t>BIOLOGÍA Y QUÍMICA</a:t>
            </a:r>
            <a:endParaRPr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2CAD2-858C-2F41-A75F-6819F43D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827" y="3091888"/>
            <a:ext cx="515388" cy="6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05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מלבן 21"/>
          <p:cNvSpPr/>
          <p:nvPr/>
        </p:nvSpPr>
        <p:spPr>
          <a:xfrm>
            <a:off x="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07703"/>
            <a:ext cx="3142272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CARBONO </a:t>
            </a:r>
          </a:p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CICLO 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456445-56FD-E34D-A1BD-5E3CCA3FA5BB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D33A4-47BB-6A4D-B62F-3837BE1EA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830" y="1006529"/>
            <a:ext cx="546100" cy="609600"/>
          </a:xfrm>
          <a:prstGeom prst="rect">
            <a:avLst/>
          </a:prstGeom>
        </p:spPr>
      </p:pic>
      <p:pic>
        <p:nvPicPr>
          <p:cNvPr id="6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6FE52554-C7B0-094B-99EA-BA23BA5CE6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36" y="212701"/>
            <a:ext cx="6077712" cy="607771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093472" y="359005"/>
            <a:ext cx="2840736" cy="50292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x-none" sz="3200" b="0" i="0" u="none" baseline="0">
                <a:latin typeface="Century Gothic"/>
                <a:ea typeface="Century Gothic"/>
                <a:cs typeface="Century Gothic"/>
              </a:rPr>
              <a:t>Ciclo del carbono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93600" y="1002133"/>
            <a:ext cx="630936" cy="2072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1100" b="0" i="0" u="none" baseline="0">
                <a:latin typeface="Century Gothic"/>
                <a:ea typeface="Century Gothic"/>
                <a:cs typeface="Century Gothic"/>
              </a:rPr>
              <a:t>Luz del sol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1360" y="1096621"/>
            <a:ext cx="826008" cy="24688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x-none" sz="1100" b="0" i="0" u="none" baseline="0">
                <a:latin typeface="Century Gothic"/>
                <a:ea typeface="Century Gothic"/>
                <a:cs typeface="Century Gothic"/>
              </a:rPr>
              <a:t>Ciclo co2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41344" y="1084429"/>
            <a:ext cx="743712" cy="39014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r" rtl="0">
              <a:lnSpc>
                <a:spcPct val="107000"/>
              </a:lnSpc>
            </a:pPr>
            <a:r>
              <a:rPr lang="x-none" sz="1100" b="0" i="0" u="none" baseline="0">
                <a:latin typeface="Century Gothic"/>
                <a:ea typeface="Century Gothic"/>
                <a:cs typeface="Century Gothic"/>
              </a:rPr>
              <a:t>Emisiones de fábrica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70328" y="2553565"/>
            <a:ext cx="1014720" cy="4084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07000"/>
              </a:lnSpc>
            </a:pPr>
            <a:r>
              <a:rPr lang="x-none" sz="1100" b="0" i="0" u="none" baseline="0" dirty="0">
                <a:latin typeface="Century Gothic"/>
                <a:ea typeface="Century Gothic"/>
                <a:cs typeface="Century Gothic"/>
              </a:rPr>
              <a:t>Respiración de las plantas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51128" y="3068677"/>
            <a:ext cx="826008" cy="4206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05000"/>
              </a:lnSpc>
            </a:pPr>
            <a:r>
              <a:rPr lang="x-none" sz="1100" b="0" i="0" u="none" baseline="0">
                <a:latin typeface="Century Gothic"/>
                <a:ea typeface="Century Gothic"/>
                <a:cs typeface="Century Gothic"/>
              </a:rPr>
              <a:t>Respiración Animal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03000" y="2428597"/>
            <a:ext cx="1139952" cy="23469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1100" b="0" i="0" u="none" baseline="0">
                <a:latin typeface="Century Gothic"/>
                <a:ea typeface="Century Gothic"/>
                <a:cs typeface="Century Gothic"/>
              </a:rPr>
              <a:t>Fotosíntesis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6336" y="4056229"/>
            <a:ext cx="1289304" cy="24384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1100" b="0" i="0" u="none" baseline="0">
                <a:latin typeface="Century Gothic"/>
                <a:ea typeface="Century Gothic"/>
                <a:cs typeface="Century Gothic"/>
              </a:rPr>
              <a:t>Carbón orgánico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45872" y="4796893"/>
            <a:ext cx="1569720" cy="36880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 rtl="0">
              <a:lnSpc>
                <a:spcPct val="107000"/>
              </a:lnSpc>
            </a:pPr>
            <a:r>
              <a:rPr lang="x-none" sz="1100" b="0" i="0" u="none" baseline="0">
                <a:latin typeface="Century Gothic"/>
                <a:ea typeface="Century Gothic"/>
                <a:cs typeface="Century Gothic"/>
              </a:rPr>
              <a:t>Organismos muertos y productos de desecho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03000" y="4272637"/>
            <a:ext cx="990600" cy="37185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l" rtl="0">
              <a:lnSpc>
                <a:spcPct val="107000"/>
              </a:lnSpc>
            </a:pPr>
            <a:r>
              <a:rPr lang="x-none" sz="1100" b="0" i="0" u="none" baseline="0" dirty="0">
                <a:latin typeface="Century Gothic"/>
                <a:ea typeface="Century Gothic"/>
                <a:cs typeface="Century Gothic"/>
              </a:rPr>
              <a:t>La decadencia organiza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99968" y="4007461"/>
            <a:ext cx="886968" cy="4084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r" rtl="0">
              <a:lnSpc>
                <a:spcPct val="107000"/>
              </a:lnSpc>
            </a:pPr>
            <a:r>
              <a:rPr lang="x-none" sz="1100" b="0" i="0" u="none" baseline="0">
                <a:latin typeface="Century Gothic"/>
                <a:ea typeface="Century Gothic"/>
                <a:cs typeface="Century Gothic"/>
              </a:rPr>
              <a:t>Respiración de la raíz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79272" y="5796637"/>
            <a:ext cx="783336" cy="1798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x-none" sz="1100" b="0" i="0" u="none" baseline="0">
                <a:latin typeface="Century Gothic"/>
                <a:ea typeface="Century Gothic"/>
                <a:cs typeface="Century Gothic"/>
              </a:rPr>
              <a:t>Combustibles </a:t>
            </a:r>
            <a:r>
              <a:rPr lang="x-none" sz="1100" b="0" i="0" u="sng" baseline="0">
                <a:latin typeface="Century Gothic"/>
                <a:ea typeface="Century Gothic"/>
                <a:cs typeface="Century Gothic"/>
              </a:rPr>
              <a:t>fósiles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B2BC28-8953-9344-BCC3-B41E11738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63" y="0"/>
            <a:ext cx="6690694" cy="6582780"/>
          </a:xfrm>
          <a:prstGeom prst="rect">
            <a:avLst/>
          </a:prstGeom>
        </p:spPr>
      </p:pic>
      <p:sp>
        <p:nvSpPr>
          <p:cNvPr id="134" name="מלבן 21"/>
          <p:cNvSpPr/>
          <p:nvPr/>
        </p:nvSpPr>
        <p:spPr>
          <a:xfrm>
            <a:off x="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15486"/>
            <a:ext cx="3142272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NUTRIENTES </a:t>
            </a:r>
          </a:p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CICLO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FF758DDA-BE82-2146-9188-CF9A85C8B53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2166" r="33308"/>
          <a:stretch/>
        </p:blipFill>
        <p:spPr>
          <a:xfrm>
            <a:off x="10089430" y="9131"/>
            <a:ext cx="2102569" cy="9006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E4CEB6-FDE6-4541-87EA-D4B86C6BC252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EBE0F-AC1D-4547-B438-853368AE7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079552" y="1024110"/>
            <a:ext cx="6477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94DD7-BBD3-F142-85B6-A9AC264A6C88}"/>
              </a:ext>
            </a:extLst>
          </p:cNvPr>
          <p:cNvSpPr txBox="1"/>
          <p:nvPr/>
        </p:nvSpPr>
        <p:spPr>
          <a:xfrm>
            <a:off x="7404981" y="3359008"/>
            <a:ext cx="2319251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Nutrientes utilizados para crecer.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D4BF0-E096-5243-9B7F-3DD224AEB97F}"/>
              </a:ext>
            </a:extLst>
          </p:cNvPr>
          <p:cNvSpPr txBox="1"/>
          <p:nvPr/>
        </p:nvSpPr>
        <p:spPr>
          <a:xfrm>
            <a:off x="3398737" y="745938"/>
            <a:ext cx="140012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Agua y aire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1600" b="0" i="0" u="none" baseline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penetrar el suelo</a:t>
            </a:r>
            <a:endParaRPr kumimoji="0" lang="x-none" sz="1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ncode Sans Condensed" pitchFamily="2" charset="77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486791-7581-6441-906A-370EBEC8FD14}"/>
              </a:ext>
            </a:extLst>
          </p:cNvPr>
          <p:cNvSpPr txBox="1"/>
          <p:nvPr/>
        </p:nvSpPr>
        <p:spPr>
          <a:xfrm>
            <a:off x="3311763" y="3896463"/>
            <a:ext cx="2078518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La materia vegetal/animal se descompone en el suelo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8E9FC5-7304-204B-9519-3EF3F4F95517}"/>
              </a:ext>
            </a:extLst>
          </p:cNvPr>
          <p:cNvSpPr txBox="1"/>
          <p:nvPr/>
        </p:nvSpPr>
        <p:spPr>
          <a:xfrm>
            <a:off x="5868954" y="4561780"/>
            <a:ext cx="1793717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Los descomponedores descomponen la materia orgánica.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9CF2A6-643B-7445-A9F8-ADAA048BA3B3}"/>
              </a:ext>
            </a:extLst>
          </p:cNvPr>
          <p:cNvSpPr txBox="1"/>
          <p:nvPr/>
        </p:nvSpPr>
        <p:spPr>
          <a:xfrm>
            <a:off x="7488936" y="3896463"/>
            <a:ext cx="2513521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Suelo</a:t>
            </a:r>
            <a:r>
              <a:rPr lang="x-none" sz="1600" b="0" i="0" u="none" baseline="0" dirty="0">
                <a:solidFill>
                  <a:schemeClr val="bg1"/>
                </a:solidFill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-nu</a:t>
            </a:r>
            <a:r>
              <a:rPr kumimoji="0" lang="x-non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trientes almacenados que las plantas absorben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FD2AA3-DD96-AD4F-B63D-FD848D58B81E}"/>
              </a:ext>
            </a:extLst>
          </p:cNvPr>
          <p:cNvSpPr txBox="1"/>
          <p:nvPr/>
        </p:nvSpPr>
        <p:spPr>
          <a:xfrm>
            <a:off x="5271794" y="5871917"/>
            <a:ext cx="277063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El subsuelo rocoso se descompone, proporcionando nutrientes en el suelo.</a:t>
            </a:r>
          </a:p>
        </p:txBody>
      </p:sp>
    </p:spTree>
    <p:extLst>
      <p:ext uri="{BB962C8B-B14F-4D97-AF65-F5344CB8AC3E}">
        <p14:creationId xmlns:p14="http://schemas.microsoft.com/office/powerpoint/2010/main" val="36378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546526" y="64086"/>
            <a:ext cx="36038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x-none" b="0" i="0" u="none" baseline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Curso Distribuidores Internacionales Mayo 2019</a:t>
            </a:r>
            <a:endParaRPr lang="x-none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5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תיבת טקסט 7"/>
          <p:cNvSpPr txBox="1"/>
          <p:nvPr/>
        </p:nvSpPr>
        <p:spPr>
          <a:xfrm>
            <a:off x="521322" y="515486"/>
            <a:ext cx="1842499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ENERGÍA </a:t>
            </a:r>
          </a:p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CICLO</a:t>
            </a:r>
            <a:endParaRPr dirty="0">
              <a:latin typeface="Encode Sans Condense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D130E1-93B8-0740-B834-A64F3C36E795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FE2C9-B839-3F46-8940-C9B231C77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266" y="956610"/>
            <a:ext cx="411110" cy="582406"/>
          </a:xfrm>
          <a:prstGeom prst="rect">
            <a:avLst/>
          </a:prstGeom>
        </p:spPr>
      </p:pic>
      <p:pic>
        <p:nvPicPr>
          <p:cNvPr id="11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F80B4624-C01F-194B-AEE1-F7027B5C92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2166" r="3859"/>
          <a:stretch/>
        </p:blipFill>
        <p:spPr>
          <a:xfrm flipH="1">
            <a:off x="3273120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88" y="196253"/>
            <a:ext cx="8010144" cy="6114287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507264" y="1662341"/>
            <a:ext cx="981456" cy="23164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x-none" sz="1100" b="0" i="0" u="none" baseline="0">
                <a:latin typeface="Tahoma"/>
                <a:ea typeface="Tahoma"/>
                <a:cs typeface="Tahoma"/>
              </a:rPr>
              <a:t>COMBUSTIÓN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05456" y="1034453"/>
            <a:ext cx="777240" cy="2133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x-none" sz="1100" b="0" i="0" u="none" baseline="0">
                <a:latin typeface="Tahoma"/>
                <a:ea typeface="Tahoma"/>
                <a:cs typeface="Tahoma"/>
              </a:rPr>
              <a:t>LUZ DEL SOL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981728" y="1275245"/>
            <a:ext cx="591312" cy="23164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x-none" sz="1100" b="0" i="0" u="none" baseline="0">
                <a:latin typeface="Tahoma"/>
                <a:ea typeface="Tahoma"/>
                <a:cs typeface="Tahoma"/>
              </a:rPr>
              <a:t>Luz del sol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19712" y="3288449"/>
            <a:ext cx="1234440" cy="3672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spcAft>
                <a:spcPts val="140"/>
              </a:spcAft>
            </a:pPr>
            <a:r>
              <a:rPr lang="x-none" sz="900" b="0" i="0" u="none" baseline="0" dirty="0">
                <a:latin typeface="Tahoma"/>
                <a:ea typeface="Tahoma"/>
                <a:cs typeface="Tahoma"/>
              </a:rPr>
              <a:t>METANO+</a:t>
            </a:r>
          </a:p>
          <a:p>
            <a:pPr indent="0" algn="ctr" rtl="0"/>
            <a:r>
              <a:rPr lang="x-none" sz="900" b="0" i="0" u="none" baseline="0" dirty="0">
                <a:latin typeface="Tahoma"/>
                <a:ea typeface="Tahoma"/>
                <a:cs typeface="Tahoma"/>
              </a:rPr>
              <a:t>DIÓXIDO DE CARBONO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48461" y="3065945"/>
            <a:ext cx="1234440" cy="22250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x-none" sz="1100" b="0" i="0" u="none" baseline="0" dirty="0">
                <a:latin typeface="Tahoma"/>
                <a:ea typeface="Tahoma"/>
                <a:cs typeface="Tahoma"/>
              </a:rPr>
              <a:t>FOTOSÍNTESIS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65231" y="4395787"/>
            <a:ext cx="1912143" cy="34503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19000"/>
              </a:lnSpc>
            </a:pPr>
            <a:r>
              <a:rPr lang="x-none" sz="900" b="0" i="0" u="none" baseline="0" dirty="0">
                <a:latin typeface="Tahoma"/>
                <a:ea typeface="Tahoma"/>
                <a:cs typeface="Tahoma"/>
              </a:rPr>
              <a:t>GLUCOSA + OXÍGENO + CADENAS DE CARBONO MÁS LARGAS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33400" y="6051461"/>
            <a:ext cx="362712" cy="2133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x-none" sz="1100" b="0" i="0" u="none" baseline="0">
                <a:latin typeface="Tahoma"/>
                <a:ea typeface="Tahoma"/>
                <a:cs typeface="Tahoma"/>
              </a:rPr>
              <a:t>HBG</a:t>
            </a:r>
          </a:p>
        </p:txBody>
      </p:sp>
    </p:spTree>
    <p:extLst>
      <p:ext uri="{BB962C8B-B14F-4D97-AF65-F5344CB8AC3E}">
        <p14:creationId xmlns:p14="http://schemas.microsoft.com/office/powerpoint/2010/main" val="19789994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מלבן 21"/>
          <p:cNvSpPr/>
          <p:nvPr/>
        </p:nvSpPr>
        <p:spPr>
          <a:xfrm>
            <a:off x="0" y="-9334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15486"/>
            <a:ext cx="2387248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BIOGÁS EN </a:t>
            </a:r>
          </a:p>
          <a:p>
            <a:pPr algn="l" rtl="0"/>
            <a:r>
              <a:rPr lang="x-none" b="1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EL CICLO DEL CARBONO 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864670" y="4175458"/>
            <a:ext cx="71264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x-none" sz="1600" b="0" i="0" u="none" baseline="0" dirty="0">
                <a:latin typeface="Encode Sans Condensed" pitchFamily="2" charset="77"/>
                <a:cs typeface="Open Sans Hebrew Condensed" panose="00000506000000000000" pitchFamily="2" charset="-79"/>
              </a:rPr>
              <a:t>Si usáramos los combustibles fósiles creados en la naturaleza en los próximos 300 a 400 años, incluso esos combustibles serían neutros en carbono</a:t>
            </a:r>
          </a:p>
          <a:p>
            <a:pPr marL="342900" indent="-342900" algn="l" rtl="0">
              <a:buFont typeface="+mj-lt"/>
              <a:buAutoNum type="arabicPeriod"/>
            </a:pPr>
            <a:endParaRPr lang="x-none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  <a:p>
            <a:pPr marL="342900" indent="-342900" algn="l" rtl="0">
              <a:buFont typeface="+mj-lt"/>
              <a:buAutoNum type="arabicPeriod"/>
            </a:pPr>
            <a:endParaRPr lang="x-none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x-none" sz="1600" b="0" i="0" u="none" baseline="0" dirty="0">
                <a:latin typeface="Encode Sans Condensed" pitchFamily="2" charset="77"/>
                <a:cs typeface="Open Sans Hebrew Condensed" panose="00000506000000000000" pitchFamily="2" charset="-79"/>
              </a:rPr>
              <a:t>El biogás es neutro en carbono ya que completó el ciclo de reemplazo de carbono en poco tiempo y no entrega una carga excesiva de carbono a la naturaleza.  </a:t>
            </a:r>
            <a:endParaRPr lang="x-none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  <p:pic>
        <p:nvPicPr>
          <p:cNvPr id="8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184FA12-6270-0E4A-BAEE-32CE93B4FE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6520C6-766E-9344-89D0-C4FC0590F1DE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CFDF3-21D4-8147-B180-D94E0D42F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916" y="1685033"/>
            <a:ext cx="5461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39C3DA-ECE7-554B-9574-61E89C87A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699" y="2030951"/>
            <a:ext cx="1727200" cy="1663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226D9-D27B-7548-8D54-20567E716D45}"/>
              </a:ext>
            </a:extLst>
          </p:cNvPr>
          <p:cNvSpPr/>
          <p:nvPr/>
        </p:nvSpPr>
        <p:spPr>
          <a:xfrm>
            <a:off x="3864670" y="1059847"/>
            <a:ext cx="6948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sz="1600" b="0" i="0" u="none" baseline="0">
                <a:latin typeface="Encode Sans Condensed" pitchFamily="2" charset="77"/>
                <a:cs typeface="Open Sans Hebrew Condensed" panose="00000506000000000000" pitchFamily="2" charset="-79"/>
              </a:rPr>
              <a:t>El biogás generalmente se refiere a una mezcla de diferentes gases producidos por la descomposición de la materia orgánica en ausencia de oxígeno.</a:t>
            </a:r>
          </a:p>
          <a:p>
            <a:pPr algn="l" rtl="0"/>
            <a:r>
              <a:rPr lang="x-none" sz="1600" b="0" i="0" u="none" baseline="0">
                <a:latin typeface="Encode Sans Condensed" pitchFamily="2" charset="77"/>
                <a:cs typeface="Open Sans Hebrew Condensed" panose="00000506000000000000" pitchFamily="2" charset="-79"/>
              </a:rPr>
              <a:t>Por lo general, el biogás consiste en:</a:t>
            </a:r>
            <a:endParaRPr lang="x-none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5774A3-70A1-7346-8552-8ECDDD9951BE}"/>
              </a:ext>
            </a:extLst>
          </p:cNvPr>
          <p:cNvSpPr/>
          <p:nvPr/>
        </p:nvSpPr>
        <p:spPr>
          <a:xfrm>
            <a:off x="4654646" y="3212534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x-none" b="0" i="0" u="none" baseline="0"/>
              <a:t>CH</a:t>
            </a:r>
            <a:r>
              <a:rPr lang="x-none" sz="1400" b="0" i="0" u="none" baseline="0"/>
              <a:t>4</a:t>
            </a:r>
            <a:endParaRPr lang="x-none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85995-9099-774A-98E6-B9A801E6B690}"/>
              </a:ext>
            </a:extLst>
          </p:cNvPr>
          <p:cNvSpPr/>
          <p:nvPr/>
        </p:nvSpPr>
        <p:spPr>
          <a:xfrm>
            <a:off x="6881553" y="3249576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x-none" b="0" i="0" u="none" baseline="0"/>
              <a:t>H</a:t>
            </a:r>
            <a:r>
              <a:rPr lang="x-none" sz="1400" b="0" i="0" u="none" baseline="0"/>
              <a:t>2</a:t>
            </a:r>
            <a:r>
              <a:rPr lang="x-none" b="0" i="0" u="none" baseline="0"/>
              <a:t>O</a:t>
            </a:r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B663C-AA3A-C449-ABB4-81140AD42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232" y="2088101"/>
            <a:ext cx="1511300" cy="154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10" y="2433033"/>
            <a:ext cx="2471838" cy="11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1109" y="312464"/>
            <a:ext cx="341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2000" b="0" i="0" u="none" baseline="0">
                <a:latin typeface="Encode Sans Condensed" pitchFamily="2" charset="77"/>
                <a:ea typeface="Open Sans Condensed" panose="020B0806030504020204" pitchFamily="34" charset="0"/>
                <a:cs typeface="Open Sans Condensed" panose="020B0806030504020204" pitchFamily="34" charset="0"/>
              </a:rPr>
              <a:t>AEROBIO</a:t>
            </a:r>
            <a:r>
              <a:rPr lang="x-none" sz="2000" b="0" i="0" u="none" baseline="0">
                <a:latin typeface="Encode Sans Condensed" pitchFamily="2" charset="77"/>
                <a:ea typeface="Open Sans Hebrew Condensed" charset="0"/>
                <a:cs typeface="Open Sans Hebrew Condensed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4478" y="3616990"/>
            <a:ext cx="262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2000" b="0" i="0" u="none" baseline="0" dirty="0">
                <a:latin typeface="Encode Sans Condensed" pitchFamily="2" charset="77"/>
                <a:ea typeface="Open Sans Condensed" panose="020B0806030504020204" pitchFamily="34" charset="0"/>
                <a:cs typeface="Open Sans Condensed" panose="020B0806030504020204" pitchFamily="34" charset="0"/>
              </a:rPr>
              <a:t>ANAERÓBICO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9681" y="1377015"/>
            <a:ext cx="691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2800" b="0" i="0" u="none" baseline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C</a:t>
            </a:r>
            <a:r>
              <a:rPr lang="x-none" sz="2800" b="0" i="0" u="none" baseline="-2500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6</a:t>
            </a:r>
            <a:r>
              <a:rPr lang="x-none" sz="2800" b="0" i="0" u="none" baseline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H</a:t>
            </a:r>
            <a:r>
              <a:rPr lang="x-none" sz="2800" b="0" i="0" u="none" baseline="-2500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12</a:t>
            </a:r>
            <a:r>
              <a:rPr lang="x-none" sz="2800" b="0" i="0" u="none" baseline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O</a:t>
            </a:r>
            <a:r>
              <a:rPr lang="x-none" sz="2800" b="0" i="0" u="none" baseline="-2500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6</a:t>
            </a:r>
            <a:r>
              <a:rPr lang="x-none" sz="2800" b="0" i="0" u="none" baseline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 + </a:t>
            </a:r>
            <a:r>
              <a:rPr lang="x-none" sz="2800" b="0" i="0" u="none" baseline="0">
                <a:solidFill>
                  <a:schemeClr val="accent1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6O</a:t>
            </a:r>
            <a:r>
              <a:rPr lang="x-none" sz="2800" b="0" i="0" u="none" baseline="-25000">
                <a:solidFill>
                  <a:schemeClr val="accent1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2</a:t>
            </a:r>
            <a:r>
              <a:rPr lang="x-none" sz="2800" b="0" i="0" u="none" baseline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 </a:t>
            </a:r>
            <a:r>
              <a:rPr lang="x-none" sz="2800" b="0" i="0" u="none" baseline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    6CO</a:t>
            </a:r>
            <a:r>
              <a:rPr lang="x-none" sz="2800" b="0" i="0" u="none" baseline="-2500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2</a:t>
            </a:r>
            <a:r>
              <a:rPr lang="x-none" sz="2800" b="0" i="0" u="none" baseline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 + 6H</a:t>
            </a:r>
            <a:r>
              <a:rPr lang="x-none" sz="2800" b="0" i="0" u="none" baseline="-2500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2</a:t>
            </a:r>
            <a:r>
              <a:rPr lang="x-none" sz="2800" b="0" i="0" u="none" baseline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O + </a:t>
            </a:r>
            <a:r>
              <a:rPr lang="x-none" sz="2800" b="0" i="0" u="none" baseline="0">
                <a:solidFill>
                  <a:srgbClr val="FFC00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36 ATP</a:t>
            </a:r>
            <a:endParaRPr lang="x-none" sz="2800" dirty="0">
              <a:solidFill>
                <a:srgbClr val="FFC000"/>
              </a:solidFill>
              <a:latin typeface="Encode Sans Condensed" pitchFamily="2" charset="77"/>
              <a:ea typeface="Open Sans Condensed" panose="020B0806030504020204" pitchFamily="34" charset="0"/>
              <a:cs typeface="Open Sans Hebrew Condensed" panose="00000506000000000000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318" y="4391196"/>
            <a:ext cx="537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2800" b="0" i="0" u="none" baseline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C</a:t>
            </a:r>
            <a:r>
              <a:rPr lang="x-none" sz="2800" b="0" i="0" u="none" baseline="-2500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6</a:t>
            </a:r>
            <a:r>
              <a:rPr lang="x-none" sz="2800" b="0" i="0" u="none" baseline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H</a:t>
            </a:r>
            <a:r>
              <a:rPr lang="x-none" sz="2800" b="0" i="0" u="none" baseline="-2500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12</a:t>
            </a:r>
            <a:r>
              <a:rPr lang="x-none" sz="2800" b="0" i="0" u="none" baseline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O</a:t>
            </a:r>
            <a:r>
              <a:rPr lang="x-none" sz="2800" b="0" i="0" u="none" baseline="-2500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6</a:t>
            </a:r>
            <a:r>
              <a:rPr lang="x-none" sz="2800" b="0" i="0" u="none" baseline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 </a:t>
            </a:r>
            <a:r>
              <a:rPr lang="x-none" sz="2800" b="0" i="0" u="none" baseline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    2 lactic acid + </a:t>
            </a:r>
            <a:r>
              <a:rPr lang="x-none" sz="2800" b="0" i="0" u="none" baseline="0">
                <a:solidFill>
                  <a:srgbClr val="FFC00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2 ATP</a:t>
            </a:r>
            <a:endParaRPr lang="x-none" sz="2800" dirty="0">
              <a:solidFill>
                <a:srgbClr val="FFC000"/>
              </a:solidFill>
              <a:latin typeface="Encode Sans Condensed" pitchFamily="2" charset="77"/>
              <a:ea typeface="Open Sans Condensed" panose="020B0806030504020204" pitchFamily="34" charset="0"/>
              <a:cs typeface="Open Sans Hebrew Condensed" panose="00000506000000000000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7302" y="1950470"/>
            <a:ext cx="111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1600" b="0" i="0" u="none" baseline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glucosa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42112" y="1950470"/>
            <a:ext cx="111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carbono</a:t>
            </a:r>
          </a:p>
          <a:p>
            <a:pPr algn="ctr" rtl="0"/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dióxido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44742" y="1954214"/>
            <a:ext cx="965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1600" b="0" i="0" u="none" baseline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oxígeno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4448" y="4972190"/>
            <a:ext cx="111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1600" b="0" i="0" u="none" baseline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glucosa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37112" y="1948493"/>
            <a:ext cx="717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agua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82811" y="1908864"/>
            <a:ext cx="111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usable</a:t>
            </a:r>
          </a:p>
          <a:p>
            <a:pPr algn="ctr" rtl="0"/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energía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4154" y="4918982"/>
            <a:ext cx="1770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usable</a:t>
            </a:r>
          </a:p>
          <a:p>
            <a:pPr algn="ctr" rtl="0"/>
            <a:r>
              <a:rPr lang="x-none" sz="1600" b="0" i="0" u="none" baseline="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energía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1137" y="5560741"/>
            <a:ext cx="600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x-none" sz="1600" b="0" i="0" u="none" baseline="0" dirty="0">
                <a:solidFill>
                  <a:srgbClr val="FFC00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Condensed" panose="020B0806030504020204" pitchFamily="34" charset="0"/>
              </a:rPr>
              <a:t>34</a:t>
            </a:r>
            <a:r>
              <a:rPr lang="x-none" sz="1600" b="0" i="0" u="none" baseline="0" dirty="0">
                <a:solidFill>
                  <a:srgbClr val="FFC000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x-none" sz="1600" b="0" i="0" u="none" baseline="0" dirty="0">
                <a:solidFill>
                  <a:srgbClr val="FFC000"/>
                </a:solidFill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x-none" sz="1600" b="0" i="0" u="none" baseline="0" dirty="0" smtClean="0">
                <a:solidFill>
                  <a:srgbClr val="FFC000"/>
                </a:solidFill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diferencia</a:t>
            </a:r>
            <a:r>
              <a:rPr lang="en-US" sz="1600" b="0" i="0" u="none" baseline="0" dirty="0" smtClean="0">
                <a:solidFill>
                  <a:srgbClr val="FFC000"/>
                </a:solidFill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x-none" sz="1600" b="0" i="0" u="none" baseline="0" dirty="0" smtClean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de </a:t>
            </a:r>
            <a:r>
              <a:rPr lang="x-none" sz="1600" b="0" i="0" u="none" baseline="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ATP es análoga a la energía potencial de los azúcares que la digestión anaeróbica puede descomponer y usar para producir biogás</a:t>
            </a:r>
            <a:endParaRPr lang="x-none" sz="1600" dirty="0">
              <a:latin typeface="Encode Sans Condensed" pitchFamily="2" charset="77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95657" y="3681"/>
            <a:ext cx="4039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x-none" b="0" i="0" u="none" baseline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Curso Distribuidores Internacionales Mayo 2019</a:t>
            </a:r>
            <a:endParaRPr lang="x-none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19" name="מלבן 21"/>
          <p:cNvSpPr/>
          <p:nvPr/>
        </p:nvSpPr>
        <p:spPr>
          <a:xfrm>
            <a:off x="2872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1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תיבת טקסט 7"/>
          <p:cNvSpPr txBox="1"/>
          <p:nvPr/>
        </p:nvSpPr>
        <p:spPr>
          <a:xfrm>
            <a:off x="521322" y="515486"/>
            <a:ext cx="3142272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DIGESTIÓN </a:t>
            </a:r>
          </a:p>
          <a:p>
            <a:pPr algn="l" rtl="0"/>
            <a:r>
              <a:rPr lang="x-none" b="1" i="0" u="none" baseline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TIPOS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29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6D7C55D3-599F-7E48-BDA8-840AB9A053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6350"/>
          <a:stretch/>
        </p:blipFill>
        <p:spPr>
          <a:xfrm rot="5400000" flipH="1">
            <a:off x="10432073" y="667525"/>
            <a:ext cx="2425465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871FD7C-21E0-874A-937B-566870F5B30F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E8CD4A-5629-4948-A3C0-F6B238294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458" y="1106538"/>
            <a:ext cx="625448" cy="614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37E178-7447-1B4E-A819-F4AABB553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594" y="4075353"/>
            <a:ext cx="1149317" cy="2210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0E41D7-ACC3-E340-8C87-7EE4197A2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054" y="1560028"/>
            <a:ext cx="292100" cy="241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9EA9B2-9E93-E549-A4F7-F18DA1C79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011" y="4532156"/>
            <a:ext cx="292100" cy="2413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96126" y="1770364"/>
            <a:ext cx="1119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x-none" sz="1200" b="0" i="0" u="none" baseline="0">
                <a:latin typeface="+mj-lt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VINAGRE</a:t>
            </a:r>
            <a:endParaRPr lang="x-none" sz="1200" dirty="0">
              <a:latin typeface="+mj-lt"/>
              <a:ea typeface="Open Sans Condensed Light" panose="020B0306030504020204" pitchFamily="34" charset="0"/>
              <a:cs typeface="Open Sans Hebrew Condensed" panose="00000506000000000000" pitchFamily="2" charset="-79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636963" y="768350"/>
            <a:ext cx="804862" cy="2527299"/>
            <a:chOff x="2291" y="484"/>
            <a:chExt cx="507" cy="159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1" y="489"/>
              <a:ext cx="495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302" y="1813"/>
              <a:ext cx="485" cy="249"/>
            </a:xfrm>
            <a:custGeom>
              <a:avLst/>
              <a:gdLst>
                <a:gd name="T0" fmla="*/ 36 w 600"/>
                <a:gd name="T1" fmla="*/ 114 h 314"/>
                <a:gd name="T2" fmla="*/ 36 w 600"/>
                <a:gd name="T3" fmla="*/ 114 h 314"/>
                <a:gd name="T4" fmla="*/ 16 w 600"/>
                <a:gd name="T5" fmla="*/ 172 h 314"/>
                <a:gd name="T6" fmla="*/ 0 w 600"/>
                <a:gd name="T7" fmla="*/ 220 h 314"/>
                <a:gd name="T8" fmla="*/ 0 w 600"/>
                <a:gd name="T9" fmla="*/ 243 h 314"/>
                <a:gd name="T10" fmla="*/ 71 w 600"/>
                <a:gd name="T11" fmla="*/ 314 h 314"/>
                <a:gd name="T12" fmla="*/ 529 w 600"/>
                <a:gd name="T13" fmla="*/ 314 h 314"/>
                <a:gd name="T14" fmla="*/ 600 w 600"/>
                <a:gd name="T15" fmla="*/ 243 h 314"/>
                <a:gd name="T16" fmla="*/ 600 w 600"/>
                <a:gd name="T17" fmla="*/ 220 h 314"/>
                <a:gd name="T18" fmla="*/ 583 w 600"/>
                <a:gd name="T19" fmla="*/ 172 h 314"/>
                <a:gd name="T20" fmla="*/ 564 w 600"/>
                <a:gd name="T21" fmla="*/ 114 h 314"/>
                <a:gd name="T22" fmla="*/ 566 w 600"/>
                <a:gd name="T23" fmla="*/ 0 h 314"/>
                <a:gd name="T24" fmla="*/ 33 w 600"/>
                <a:gd name="T25" fmla="*/ 0 h 314"/>
                <a:gd name="T26" fmla="*/ 36 w 600"/>
                <a:gd name="T27" fmla="*/ 1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314">
                  <a:moveTo>
                    <a:pt x="36" y="114"/>
                  </a:moveTo>
                  <a:lnTo>
                    <a:pt x="36" y="114"/>
                  </a:lnTo>
                  <a:cubicBezTo>
                    <a:pt x="36" y="135"/>
                    <a:pt x="29" y="156"/>
                    <a:pt x="16" y="172"/>
                  </a:cubicBezTo>
                  <a:cubicBezTo>
                    <a:pt x="6" y="186"/>
                    <a:pt x="0" y="203"/>
                    <a:pt x="0" y="220"/>
                  </a:cubicBezTo>
                  <a:lnTo>
                    <a:pt x="0" y="243"/>
                  </a:lnTo>
                  <a:cubicBezTo>
                    <a:pt x="0" y="282"/>
                    <a:pt x="32" y="314"/>
                    <a:pt x="71" y="314"/>
                  </a:cubicBezTo>
                  <a:lnTo>
                    <a:pt x="529" y="314"/>
                  </a:lnTo>
                  <a:cubicBezTo>
                    <a:pt x="568" y="314"/>
                    <a:pt x="600" y="282"/>
                    <a:pt x="600" y="243"/>
                  </a:cubicBezTo>
                  <a:lnTo>
                    <a:pt x="600" y="220"/>
                  </a:lnTo>
                  <a:cubicBezTo>
                    <a:pt x="600" y="203"/>
                    <a:pt x="594" y="186"/>
                    <a:pt x="583" y="172"/>
                  </a:cubicBezTo>
                  <a:cubicBezTo>
                    <a:pt x="570" y="156"/>
                    <a:pt x="563" y="135"/>
                    <a:pt x="564" y="114"/>
                  </a:cubicBezTo>
                  <a:lnTo>
                    <a:pt x="566" y="0"/>
                  </a:lnTo>
                  <a:lnTo>
                    <a:pt x="33" y="0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FFD8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291" y="484"/>
              <a:ext cx="507" cy="1592"/>
            </a:xfrm>
            <a:custGeom>
              <a:avLst/>
              <a:gdLst>
                <a:gd name="T0" fmla="*/ 210 w 628"/>
                <a:gd name="T1" fmla="*/ 13 h 2002"/>
                <a:gd name="T2" fmla="*/ 178 w 628"/>
                <a:gd name="T3" fmla="*/ 180 h 2002"/>
                <a:gd name="T4" fmla="*/ 450 w 628"/>
                <a:gd name="T5" fmla="*/ 45 h 2002"/>
                <a:gd name="T6" fmla="*/ 210 w 628"/>
                <a:gd name="T7" fmla="*/ 13 h 2002"/>
                <a:gd name="T8" fmla="*/ 314 w 628"/>
                <a:gd name="T9" fmla="*/ 559 h 2002"/>
                <a:gd name="T10" fmla="*/ 517 w 628"/>
                <a:gd name="T11" fmla="*/ 654 h 2002"/>
                <a:gd name="T12" fmla="*/ 607 w 628"/>
                <a:gd name="T13" fmla="*/ 496 h 2002"/>
                <a:gd name="T14" fmla="*/ 422 w 628"/>
                <a:gd name="T15" fmla="*/ 292 h 2002"/>
                <a:gd name="T16" fmla="*/ 419 w 628"/>
                <a:gd name="T17" fmla="*/ 195 h 2002"/>
                <a:gd name="T18" fmla="*/ 209 w 628"/>
                <a:gd name="T19" fmla="*/ 286 h 2002"/>
                <a:gd name="T20" fmla="*/ 62 w 628"/>
                <a:gd name="T21" fmla="*/ 408 h 2002"/>
                <a:gd name="T22" fmla="*/ 25 w 628"/>
                <a:gd name="T23" fmla="*/ 703 h 2002"/>
                <a:gd name="T24" fmla="*/ 113 w 628"/>
                <a:gd name="T25" fmla="*/ 651 h 2002"/>
                <a:gd name="T26" fmla="*/ 314 w 628"/>
                <a:gd name="T27" fmla="*/ 573 h 2002"/>
                <a:gd name="T28" fmla="*/ 122 w 628"/>
                <a:gd name="T29" fmla="*/ 664 h 2002"/>
                <a:gd name="T30" fmla="*/ 27 w 628"/>
                <a:gd name="T31" fmla="*/ 719 h 2002"/>
                <a:gd name="T32" fmla="*/ 581 w 628"/>
                <a:gd name="T33" fmla="*/ 1659 h 2002"/>
                <a:gd name="T34" fmla="*/ 509 w 628"/>
                <a:gd name="T35" fmla="*/ 666 h 2002"/>
                <a:gd name="T36" fmla="*/ 314 w 628"/>
                <a:gd name="T37" fmla="*/ 573 h 2002"/>
                <a:gd name="T38" fmla="*/ 50 w 628"/>
                <a:gd name="T39" fmla="*/ 1787 h 2002"/>
                <a:gd name="T40" fmla="*/ 14 w 628"/>
                <a:gd name="T41" fmla="*/ 1893 h 2002"/>
                <a:gd name="T42" fmla="*/ 85 w 628"/>
                <a:gd name="T43" fmla="*/ 1987 h 2002"/>
                <a:gd name="T44" fmla="*/ 614 w 628"/>
                <a:gd name="T45" fmla="*/ 1916 h 2002"/>
                <a:gd name="T46" fmla="*/ 597 w 628"/>
                <a:gd name="T47" fmla="*/ 1845 h 2002"/>
                <a:gd name="T48" fmla="*/ 580 w 628"/>
                <a:gd name="T49" fmla="*/ 1673 h 2002"/>
                <a:gd name="T50" fmla="*/ 50 w 628"/>
                <a:gd name="T51" fmla="*/ 1787 h 2002"/>
                <a:gd name="T52" fmla="*/ 85 w 628"/>
                <a:gd name="T53" fmla="*/ 2002 h 2002"/>
                <a:gd name="T54" fmla="*/ 0 w 628"/>
                <a:gd name="T55" fmla="*/ 1893 h 2002"/>
                <a:gd name="T56" fmla="*/ 36 w 628"/>
                <a:gd name="T57" fmla="*/ 1787 h 2002"/>
                <a:gd name="T58" fmla="*/ 53 w 628"/>
                <a:gd name="T59" fmla="*/ 397 h 2002"/>
                <a:gd name="T60" fmla="*/ 195 w 628"/>
                <a:gd name="T61" fmla="*/ 195 h 2002"/>
                <a:gd name="T62" fmla="*/ 163 w 628"/>
                <a:gd name="T63" fmla="*/ 188 h 2002"/>
                <a:gd name="T64" fmla="*/ 210 w 628"/>
                <a:gd name="T65" fmla="*/ 0 h 2002"/>
                <a:gd name="T66" fmla="*/ 464 w 628"/>
                <a:gd name="T67" fmla="*/ 45 h 2002"/>
                <a:gd name="T68" fmla="*/ 457 w 628"/>
                <a:gd name="T69" fmla="*/ 195 h 2002"/>
                <a:gd name="T70" fmla="*/ 433 w 628"/>
                <a:gd name="T71" fmla="*/ 283 h 2002"/>
                <a:gd name="T72" fmla="*/ 621 w 628"/>
                <a:gd name="T73" fmla="*/ 496 h 2002"/>
                <a:gd name="T74" fmla="*/ 609 w 628"/>
                <a:gd name="T75" fmla="*/ 1836 h 2002"/>
                <a:gd name="T76" fmla="*/ 628 w 628"/>
                <a:gd name="T77" fmla="*/ 1916 h 2002"/>
                <a:gd name="T78" fmla="*/ 85 w 628"/>
                <a:gd name="T79" fmla="*/ 2002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8" h="2002">
                  <a:moveTo>
                    <a:pt x="210" y="13"/>
                  </a:moveTo>
                  <a:lnTo>
                    <a:pt x="210" y="13"/>
                  </a:lnTo>
                  <a:cubicBezTo>
                    <a:pt x="192" y="13"/>
                    <a:pt x="178" y="27"/>
                    <a:pt x="178" y="45"/>
                  </a:cubicBezTo>
                  <a:lnTo>
                    <a:pt x="178" y="180"/>
                  </a:lnTo>
                  <a:lnTo>
                    <a:pt x="450" y="180"/>
                  </a:lnTo>
                  <a:lnTo>
                    <a:pt x="450" y="45"/>
                  </a:lnTo>
                  <a:cubicBezTo>
                    <a:pt x="450" y="27"/>
                    <a:pt x="436" y="13"/>
                    <a:pt x="418" y="13"/>
                  </a:cubicBezTo>
                  <a:lnTo>
                    <a:pt x="210" y="13"/>
                  </a:lnTo>
                  <a:close/>
                  <a:moveTo>
                    <a:pt x="314" y="559"/>
                  </a:moveTo>
                  <a:lnTo>
                    <a:pt x="314" y="559"/>
                  </a:lnTo>
                  <a:cubicBezTo>
                    <a:pt x="397" y="559"/>
                    <a:pt x="474" y="595"/>
                    <a:pt x="515" y="651"/>
                  </a:cubicBezTo>
                  <a:lnTo>
                    <a:pt x="517" y="654"/>
                  </a:lnTo>
                  <a:lnTo>
                    <a:pt x="602" y="703"/>
                  </a:lnTo>
                  <a:lnTo>
                    <a:pt x="607" y="496"/>
                  </a:lnTo>
                  <a:cubicBezTo>
                    <a:pt x="608" y="462"/>
                    <a:pt x="592" y="429"/>
                    <a:pt x="566" y="408"/>
                  </a:cubicBezTo>
                  <a:lnTo>
                    <a:pt x="422" y="292"/>
                  </a:lnTo>
                  <a:cubicBezTo>
                    <a:pt x="420" y="290"/>
                    <a:pt x="419" y="288"/>
                    <a:pt x="419" y="286"/>
                  </a:cubicBezTo>
                  <a:lnTo>
                    <a:pt x="419" y="195"/>
                  </a:lnTo>
                  <a:lnTo>
                    <a:pt x="209" y="195"/>
                  </a:lnTo>
                  <a:lnTo>
                    <a:pt x="209" y="286"/>
                  </a:lnTo>
                  <a:cubicBezTo>
                    <a:pt x="209" y="288"/>
                    <a:pt x="208" y="290"/>
                    <a:pt x="206" y="292"/>
                  </a:cubicBezTo>
                  <a:lnTo>
                    <a:pt x="62" y="408"/>
                  </a:lnTo>
                  <a:cubicBezTo>
                    <a:pt x="35" y="429"/>
                    <a:pt x="20" y="462"/>
                    <a:pt x="21" y="496"/>
                  </a:cubicBezTo>
                  <a:lnTo>
                    <a:pt x="25" y="703"/>
                  </a:lnTo>
                  <a:lnTo>
                    <a:pt x="111" y="654"/>
                  </a:lnTo>
                  <a:lnTo>
                    <a:pt x="113" y="651"/>
                  </a:lnTo>
                  <a:cubicBezTo>
                    <a:pt x="153" y="595"/>
                    <a:pt x="230" y="559"/>
                    <a:pt x="314" y="559"/>
                  </a:cubicBezTo>
                  <a:close/>
                  <a:moveTo>
                    <a:pt x="314" y="573"/>
                  </a:moveTo>
                  <a:lnTo>
                    <a:pt x="314" y="573"/>
                  </a:lnTo>
                  <a:cubicBezTo>
                    <a:pt x="233" y="573"/>
                    <a:pt x="159" y="608"/>
                    <a:pt x="122" y="664"/>
                  </a:cubicBezTo>
                  <a:cubicBezTo>
                    <a:pt x="121" y="665"/>
                    <a:pt x="120" y="665"/>
                    <a:pt x="119" y="666"/>
                  </a:cubicBezTo>
                  <a:lnTo>
                    <a:pt x="27" y="719"/>
                  </a:lnTo>
                  <a:lnTo>
                    <a:pt x="47" y="1659"/>
                  </a:lnTo>
                  <a:lnTo>
                    <a:pt x="581" y="1659"/>
                  </a:lnTo>
                  <a:lnTo>
                    <a:pt x="601" y="719"/>
                  </a:lnTo>
                  <a:lnTo>
                    <a:pt x="509" y="666"/>
                  </a:lnTo>
                  <a:cubicBezTo>
                    <a:pt x="508" y="665"/>
                    <a:pt x="507" y="665"/>
                    <a:pt x="506" y="664"/>
                  </a:cubicBezTo>
                  <a:cubicBezTo>
                    <a:pt x="469" y="608"/>
                    <a:pt x="395" y="573"/>
                    <a:pt x="314" y="573"/>
                  </a:cubicBezTo>
                  <a:close/>
                  <a:moveTo>
                    <a:pt x="50" y="1787"/>
                  </a:moveTo>
                  <a:lnTo>
                    <a:pt x="50" y="1787"/>
                  </a:lnTo>
                  <a:cubicBezTo>
                    <a:pt x="50" y="1808"/>
                    <a:pt x="43" y="1829"/>
                    <a:pt x="30" y="1845"/>
                  </a:cubicBezTo>
                  <a:cubicBezTo>
                    <a:pt x="20" y="1859"/>
                    <a:pt x="14" y="1876"/>
                    <a:pt x="14" y="1893"/>
                  </a:cubicBezTo>
                  <a:lnTo>
                    <a:pt x="14" y="1916"/>
                  </a:lnTo>
                  <a:cubicBezTo>
                    <a:pt x="14" y="1955"/>
                    <a:pt x="46" y="1987"/>
                    <a:pt x="85" y="1987"/>
                  </a:cubicBezTo>
                  <a:lnTo>
                    <a:pt x="543" y="1987"/>
                  </a:lnTo>
                  <a:cubicBezTo>
                    <a:pt x="582" y="1987"/>
                    <a:pt x="614" y="1955"/>
                    <a:pt x="614" y="1916"/>
                  </a:cubicBezTo>
                  <a:lnTo>
                    <a:pt x="614" y="1893"/>
                  </a:lnTo>
                  <a:cubicBezTo>
                    <a:pt x="614" y="1876"/>
                    <a:pt x="608" y="1859"/>
                    <a:pt x="597" y="1845"/>
                  </a:cubicBezTo>
                  <a:cubicBezTo>
                    <a:pt x="584" y="1829"/>
                    <a:pt x="577" y="1808"/>
                    <a:pt x="578" y="1787"/>
                  </a:cubicBezTo>
                  <a:lnTo>
                    <a:pt x="580" y="1673"/>
                  </a:lnTo>
                  <a:lnTo>
                    <a:pt x="47" y="1673"/>
                  </a:lnTo>
                  <a:lnTo>
                    <a:pt x="50" y="1787"/>
                  </a:lnTo>
                  <a:close/>
                  <a:moveTo>
                    <a:pt x="85" y="2002"/>
                  </a:moveTo>
                  <a:lnTo>
                    <a:pt x="85" y="2002"/>
                  </a:lnTo>
                  <a:cubicBezTo>
                    <a:pt x="38" y="2002"/>
                    <a:pt x="0" y="1963"/>
                    <a:pt x="0" y="1916"/>
                  </a:cubicBezTo>
                  <a:lnTo>
                    <a:pt x="0" y="1893"/>
                  </a:lnTo>
                  <a:cubicBezTo>
                    <a:pt x="0" y="1873"/>
                    <a:pt x="6" y="1853"/>
                    <a:pt x="19" y="1836"/>
                  </a:cubicBezTo>
                  <a:cubicBezTo>
                    <a:pt x="30" y="1822"/>
                    <a:pt x="36" y="1805"/>
                    <a:pt x="36" y="1787"/>
                  </a:cubicBezTo>
                  <a:lnTo>
                    <a:pt x="6" y="496"/>
                  </a:lnTo>
                  <a:cubicBezTo>
                    <a:pt x="6" y="458"/>
                    <a:pt x="23" y="421"/>
                    <a:pt x="53" y="397"/>
                  </a:cubicBezTo>
                  <a:lnTo>
                    <a:pt x="195" y="283"/>
                  </a:lnTo>
                  <a:lnTo>
                    <a:pt x="195" y="195"/>
                  </a:lnTo>
                  <a:lnTo>
                    <a:pt x="171" y="195"/>
                  </a:lnTo>
                  <a:cubicBezTo>
                    <a:pt x="167" y="195"/>
                    <a:pt x="163" y="191"/>
                    <a:pt x="163" y="188"/>
                  </a:cubicBezTo>
                  <a:lnTo>
                    <a:pt x="163" y="45"/>
                  </a:lnTo>
                  <a:cubicBezTo>
                    <a:pt x="163" y="19"/>
                    <a:pt x="184" y="0"/>
                    <a:pt x="210" y="0"/>
                  </a:cubicBezTo>
                  <a:lnTo>
                    <a:pt x="418" y="0"/>
                  </a:lnTo>
                  <a:cubicBezTo>
                    <a:pt x="444" y="0"/>
                    <a:pt x="464" y="19"/>
                    <a:pt x="464" y="45"/>
                  </a:cubicBezTo>
                  <a:lnTo>
                    <a:pt x="464" y="188"/>
                  </a:lnTo>
                  <a:cubicBezTo>
                    <a:pt x="464" y="191"/>
                    <a:pt x="461" y="195"/>
                    <a:pt x="457" y="195"/>
                  </a:cubicBezTo>
                  <a:lnTo>
                    <a:pt x="433" y="195"/>
                  </a:lnTo>
                  <a:lnTo>
                    <a:pt x="433" y="283"/>
                  </a:lnTo>
                  <a:lnTo>
                    <a:pt x="575" y="397"/>
                  </a:lnTo>
                  <a:cubicBezTo>
                    <a:pt x="605" y="421"/>
                    <a:pt x="622" y="458"/>
                    <a:pt x="621" y="496"/>
                  </a:cubicBezTo>
                  <a:lnTo>
                    <a:pt x="592" y="1787"/>
                  </a:lnTo>
                  <a:cubicBezTo>
                    <a:pt x="592" y="1805"/>
                    <a:pt x="598" y="1822"/>
                    <a:pt x="609" y="1836"/>
                  </a:cubicBezTo>
                  <a:cubicBezTo>
                    <a:pt x="621" y="1853"/>
                    <a:pt x="628" y="1873"/>
                    <a:pt x="628" y="1893"/>
                  </a:cubicBezTo>
                  <a:lnTo>
                    <a:pt x="628" y="1916"/>
                  </a:lnTo>
                  <a:cubicBezTo>
                    <a:pt x="628" y="1963"/>
                    <a:pt x="590" y="2002"/>
                    <a:pt x="543" y="2002"/>
                  </a:cubicBezTo>
                  <a:lnTo>
                    <a:pt x="85" y="20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9327532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95656" y="64086"/>
            <a:ext cx="41056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x-none" b="0" i="0" u="none" baseline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Curso Distribuidores Internacionales Mayo 2019</a:t>
            </a:r>
            <a:endParaRPr lang="x-none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8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" name="תמונה 6" descr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תיבת טקסט 7"/>
          <p:cNvSpPr txBox="1"/>
          <p:nvPr/>
        </p:nvSpPr>
        <p:spPr>
          <a:xfrm>
            <a:off x="521322" y="515486"/>
            <a:ext cx="3142272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DIGESTIÓN ANAEROBIA</a:t>
            </a:r>
            <a:endParaRPr dirty="0">
              <a:latin typeface="Encode Sans Condense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DEB30-5FF3-8C49-9DD0-8312C4E2C8F9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823D25-42A1-4641-808E-199698316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688" y="1262912"/>
            <a:ext cx="584200" cy="609600"/>
          </a:xfrm>
          <a:prstGeom prst="rect">
            <a:avLst/>
          </a:prstGeom>
        </p:spPr>
      </p:pic>
      <p:pic>
        <p:nvPicPr>
          <p:cNvPr id="15" name="Google Shape;109;p3">
            <a:extLst>
              <a:ext uri="{FF2B5EF4-FFF2-40B4-BE49-F238E27FC236}">
                <a16:creationId xmlns:a16="http://schemas.microsoft.com/office/drawing/2014/main" id="{F1B7B495-D40D-BD48-9DAF-4D93BACF339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2166" r="29398"/>
          <a:stretch/>
        </p:blipFill>
        <p:spPr>
          <a:xfrm rot="5400000" flipH="1">
            <a:off x="10183793" y="851183"/>
            <a:ext cx="2859389" cy="1157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0EC3CA-1DA7-AA43-82FF-0DECF300B7CA}"/>
              </a:ext>
            </a:extLst>
          </p:cNvPr>
          <p:cNvSpPr txBox="1"/>
          <p:nvPr/>
        </p:nvSpPr>
        <p:spPr>
          <a:xfrm>
            <a:off x="9564155" y="127783"/>
            <a:ext cx="1837112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600" b="1" i="0" u="none" strike="noStrike" cap="none" spc="0" normalizeH="0" baseline="0">
                <a:ln>
                  <a:noFill/>
                </a:ln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1</a:t>
            </a:r>
            <a:r>
              <a:rPr kumimoji="0" lang="x-none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 Hidrólisis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1600" b="1" i="0" u="none" baseline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x-none" sz="1600" b="0" i="0" u="none" baseline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Acidogénesis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3</a:t>
            </a:r>
            <a:r>
              <a:rPr kumimoji="0" lang="x-none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 Acetogénesis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1600" b="1" i="0" u="none" baseline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x-none" sz="1600" b="0" i="0" u="none" baseline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Metanogénesis</a:t>
            </a:r>
            <a:endParaRPr kumimoji="0" lang="x-none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0EC3CA-1DA7-AA43-82FF-0DECF300B7CA}"/>
              </a:ext>
            </a:extLst>
          </p:cNvPr>
          <p:cNvSpPr txBox="1"/>
          <p:nvPr/>
        </p:nvSpPr>
        <p:spPr>
          <a:xfrm>
            <a:off x="4398379" y="4142645"/>
            <a:ext cx="1837112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1</a:t>
            </a:r>
            <a:r>
              <a:rPr kumimoji="0" lang="x-none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 Rumen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x-none" sz="1600" b="0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Retículo</a:t>
            </a:r>
            <a:endParaRPr lang="x-none" sz="1600" dirty="0"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3</a:t>
            </a:r>
            <a:r>
              <a:rPr kumimoji="0" lang="x-none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 </a:t>
            </a:r>
            <a:r>
              <a:rPr lang="en-US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kumimoji="0" lang="x-none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maso</a:t>
            </a:r>
            <a:endParaRPr kumimoji="0" lang="x-none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1600" b="1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x-none" sz="1600" b="0" i="0" u="none" baseline="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Abomaso</a:t>
            </a:r>
            <a:endParaRPr kumimoji="0" lang="x-none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9BE32F-B99E-044A-B629-9D2464909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2" y="2599463"/>
            <a:ext cx="4589389" cy="3262023"/>
          </a:xfrm>
          <a:prstGeom prst="rect">
            <a:avLst/>
          </a:prstGeom>
        </p:spPr>
      </p:pic>
      <p:grpSp>
        <p:nvGrpSpPr>
          <p:cNvPr id="803" name="Group 802"/>
          <p:cNvGrpSpPr/>
          <p:nvPr/>
        </p:nvGrpSpPr>
        <p:grpSpPr>
          <a:xfrm>
            <a:off x="6348414" y="184150"/>
            <a:ext cx="3708401" cy="6011862"/>
            <a:chOff x="6348414" y="184150"/>
            <a:chExt cx="3708401" cy="6011862"/>
          </a:xfrm>
        </p:grpSpPr>
        <p:sp>
          <p:nvSpPr>
            <p:cNvPr id="603" name="Freeform 401"/>
            <p:cNvSpPr>
              <a:spLocks/>
            </p:cNvSpPr>
            <p:nvPr/>
          </p:nvSpPr>
          <p:spPr bwMode="auto">
            <a:xfrm>
              <a:off x="7189790" y="268288"/>
              <a:ext cx="2019300" cy="522288"/>
            </a:xfrm>
            <a:custGeom>
              <a:avLst/>
              <a:gdLst>
                <a:gd name="T0" fmla="*/ 2318 w 2318"/>
                <a:gd name="T1" fmla="*/ 599 h 599"/>
                <a:gd name="T2" fmla="*/ 2318 w 2318"/>
                <a:gd name="T3" fmla="*/ 599 h 599"/>
                <a:gd name="T4" fmla="*/ 0 w 2318"/>
                <a:gd name="T5" fmla="*/ 599 h 599"/>
                <a:gd name="T6" fmla="*/ 0 w 2318"/>
                <a:gd name="T7" fmla="*/ 0 h 599"/>
                <a:gd name="T8" fmla="*/ 2318 w 2318"/>
                <a:gd name="T9" fmla="*/ 0 h 599"/>
                <a:gd name="T10" fmla="*/ 2318 w 2318"/>
                <a:gd name="T11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8" h="599">
                  <a:moveTo>
                    <a:pt x="2318" y="599"/>
                  </a:moveTo>
                  <a:lnTo>
                    <a:pt x="2318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2318" y="0"/>
                  </a:lnTo>
                  <a:lnTo>
                    <a:pt x="2318" y="599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04" name="Freeform 402"/>
            <p:cNvSpPr>
              <a:spLocks/>
            </p:cNvSpPr>
            <p:nvPr/>
          </p:nvSpPr>
          <p:spPr bwMode="auto">
            <a:xfrm>
              <a:off x="7108827" y="184150"/>
              <a:ext cx="2171700" cy="687388"/>
            </a:xfrm>
            <a:custGeom>
              <a:avLst/>
              <a:gdLst>
                <a:gd name="T0" fmla="*/ 0 w 2493"/>
                <a:gd name="T1" fmla="*/ 575 h 788"/>
                <a:gd name="T2" fmla="*/ 0 w 2493"/>
                <a:gd name="T3" fmla="*/ 575 h 788"/>
                <a:gd name="T4" fmla="*/ 0 w 2493"/>
                <a:gd name="T5" fmla="*/ 788 h 788"/>
                <a:gd name="T6" fmla="*/ 2493 w 2493"/>
                <a:gd name="T7" fmla="*/ 788 h 788"/>
                <a:gd name="T8" fmla="*/ 2493 w 2493"/>
                <a:gd name="T9" fmla="*/ 0 h 788"/>
                <a:gd name="T10" fmla="*/ 0 w 2493"/>
                <a:gd name="T11" fmla="*/ 0 h 788"/>
                <a:gd name="T12" fmla="*/ 0 w 2493"/>
                <a:gd name="T13" fmla="*/ 622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3" h="788">
                  <a:moveTo>
                    <a:pt x="0" y="575"/>
                  </a:moveTo>
                  <a:lnTo>
                    <a:pt x="0" y="575"/>
                  </a:lnTo>
                  <a:lnTo>
                    <a:pt x="0" y="788"/>
                  </a:lnTo>
                  <a:lnTo>
                    <a:pt x="2493" y="788"/>
                  </a:lnTo>
                  <a:lnTo>
                    <a:pt x="2493" y="0"/>
                  </a:lnTo>
                  <a:lnTo>
                    <a:pt x="0" y="0"/>
                  </a:lnTo>
                  <a:lnTo>
                    <a:pt x="0" y="622"/>
                  </a:lnTo>
                </a:path>
              </a:pathLst>
            </a:custGeom>
            <a:noFill/>
            <a:ln w="1905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05" name="Freeform 403"/>
            <p:cNvSpPr>
              <a:spLocks/>
            </p:cNvSpPr>
            <p:nvPr/>
          </p:nvSpPr>
          <p:spPr bwMode="auto">
            <a:xfrm>
              <a:off x="7097715" y="4105275"/>
              <a:ext cx="879475" cy="382588"/>
            </a:xfrm>
            <a:custGeom>
              <a:avLst/>
              <a:gdLst>
                <a:gd name="T0" fmla="*/ 1011 w 1011"/>
                <a:gd name="T1" fmla="*/ 439 h 439"/>
                <a:gd name="T2" fmla="*/ 1011 w 1011"/>
                <a:gd name="T3" fmla="*/ 439 h 439"/>
                <a:gd name="T4" fmla="*/ 0 w 1011"/>
                <a:gd name="T5" fmla="*/ 439 h 439"/>
                <a:gd name="T6" fmla="*/ 0 w 1011"/>
                <a:gd name="T7" fmla="*/ 0 h 439"/>
                <a:gd name="T8" fmla="*/ 1011 w 1011"/>
                <a:gd name="T9" fmla="*/ 0 h 439"/>
                <a:gd name="T10" fmla="*/ 1011 w 1011"/>
                <a:gd name="T11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1" h="439">
                  <a:moveTo>
                    <a:pt x="1011" y="439"/>
                  </a:moveTo>
                  <a:lnTo>
                    <a:pt x="1011" y="439"/>
                  </a:lnTo>
                  <a:lnTo>
                    <a:pt x="0" y="439"/>
                  </a:lnTo>
                  <a:lnTo>
                    <a:pt x="0" y="0"/>
                  </a:lnTo>
                  <a:lnTo>
                    <a:pt x="1011" y="0"/>
                  </a:lnTo>
                  <a:lnTo>
                    <a:pt x="1011" y="439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06" name="Freeform 404"/>
            <p:cNvSpPr>
              <a:spLocks/>
            </p:cNvSpPr>
            <p:nvPr/>
          </p:nvSpPr>
          <p:spPr bwMode="auto">
            <a:xfrm>
              <a:off x="7016752" y="4021138"/>
              <a:ext cx="1033463" cy="547688"/>
            </a:xfrm>
            <a:custGeom>
              <a:avLst/>
              <a:gdLst>
                <a:gd name="T0" fmla="*/ 0 w 1187"/>
                <a:gd name="T1" fmla="*/ 415 h 628"/>
                <a:gd name="T2" fmla="*/ 0 w 1187"/>
                <a:gd name="T3" fmla="*/ 415 h 628"/>
                <a:gd name="T4" fmla="*/ 0 w 1187"/>
                <a:gd name="T5" fmla="*/ 628 h 628"/>
                <a:gd name="T6" fmla="*/ 1187 w 1187"/>
                <a:gd name="T7" fmla="*/ 628 h 628"/>
                <a:gd name="T8" fmla="*/ 1187 w 1187"/>
                <a:gd name="T9" fmla="*/ 0 h 628"/>
                <a:gd name="T10" fmla="*/ 0 w 1187"/>
                <a:gd name="T11" fmla="*/ 0 h 628"/>
                <a:gd name="T12" fmla="*/ 0 w 1187"/>
                <a:gd name="T13" fmla="*/ 46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7" h="628">
                  <a:moveTo>
                    <a:pt x="0" y="415"/>
                  </a:moveTo>
                  <a:lnTo>
                    <a:pt x="0" y="415"/>
                  </a:lnTo>
                  <a:lnTo>
                    <a:pt x="0" y="628"/>
                  </a:lnTo>
                  <a:lnTo>
                    <a:pt x="1187" y="628"/>
                  </a:lnTo>
                  <a:lnTo>
                    <a:pt x="1187" y="0"/>
                  </a:lnTo>
                  <a:lnTo>
                    <a:pt x="0" y="0"/>
                  </a:lnTo>
                  <a:lnTo>
                    <a:pt x="0" y="462"/>
                  </a:lnTo>
                </a:path>
              </a:pathLst>
            </a:custGeom>
            <a:noFill/>
            <a:ln w="1905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07" name="Freeform 405"/>
            <p:cNvSpPr>
              <a:spLocks/>
            </p:cNvSpPr>
            <p:nvPr/>
          </p:nvSpPr>
          <p:spPr bwMode="auto">
            <a:xfrm>
              <a:off x="7486652" y="2732088"/>
              <a:ext cx="1381125" cy="661988"/>
            </a:xfrm>
            <a:custGeom>
              <a:avLst/>
              <a:gdLst>
                <a:gd name="T0" fmla="*/ 1585 w 1585"/>
                <a:gd name="T1" fmla="*/ 759 h 759"/>
                <a:gd name="T2" fmla="*/ 1585 w 1585"/>
                <a:gd name="T3" fmla="*/ 759 h 759"/>
                <a:gd name="T4" fmla="*/ 0 w 1585"/>
                <a:gd name="T5" fmla="*/ 759 h 759"/>
                <a:gd name="T6" fmla="*/ 0 w 1585"/>
                <a:gd name="T7" fmla="*/ 0 h 759"/>
                <a:gd name="T8" fmla="*/ 1585 w 1585"/>
                <a:gd name="T9" fmla="*/ 0 h 759"/>
                <a:gd name="T10" fmla="*/ 1585 w 1585"/>
                <a:gd name="T11" fmla="*/ 75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5" h="759">
                  <a:moveTo>
                    <a:pt x="1585" y="759"/>
                  </a:moveTo>
                  <a:lnTo>
                    <a:pt x="1585" y="759"/>
                  </a:lnTo>
                  <a:lnTo>
                    <a:pt x="0" y="759"/>
                  </a:lnTo>
                  <a:lnTo>
                    <a:pt x="0" y="0"/>
                  </a:lnTo>
                  <a:lnTo>
                    <a:pt x="1585" y="0"/>
                  </a:lnTo>
                  <a:lnTo>
                    <a:pt x="1585" y="759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08" name="Freeform 406"/>
            <p:cNvSpPr>
              <a:spLocks/>
            </p:cNvSpPr>
            <p:nvPr/>
          </p:nvSpPr>
          <p:spPr bwMode="auto">
            <a:xfrm>
              <a:off x="7412040" y="2649538"/>
              <a:ext cx="1531938" cy="831850"/>
            </a:xfrm>
            <a:custGeom>
              <a:avLst/>
              <a:gdLst>
                <a:gd name="T0" fmla="*/ 0 w 1760"/>
                <a:gd name="T1" fmla="*/ 575 h 955"/>
                <a:gd name="T2" fmla="*/ 0 w 1760"/>
                <a:gd name="T3" fmla="*/ 575 h 955"/>
                <a:gd name="T4" fmla="*/ 0 w 1760"/>
                <a:gd name="T5" fmla="*/ 948 h 955"/>
                <a:gd name="T6" fmla="*/ 1760 w 1760"/>
                <a:gd name="T7" fmla="*/ 948 h 955"/>
                <a:gd name="T8" fmla="*/ 1760 w 1760"/>
                <a:gd name="T9" fmla="*/ 0 h 955"/>
                <a:gd name="T10" fmla="*/ 0 w 1760"/>
                <a:gd name="T11" fmla="*/ 0 h 955"/>
                <a:gd name="T12" fmla="*/ 0 w 1760"/>
                <a:gd name="T13" fmla="*/ 955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0" h="955">
                  <a:moveTo>
                    <a:pt x="0" y="575"/>
                  </a:moveTo>
                  <a:lnTo>
                    <a:pt x="0" y="575"/>
                  </a:lnTo>
                  <a:lnTo>
                    <a:pt x="0" y="948"/>
                  </a:lnTo>
                  <a:lnTo>
                    <a:pt x="1760" y="948"/>
                  </a:lnTo>
                  <a:lnTo>
                    <a:pt x="1760" y="0"/>
                  </a:lnTo>
                  <a:lnTo>
                    <a:pt x="0" y="0"/>
                  </a:lnTo>
                  <a:lnTo>
                    <a:pt x="0" y="955"/>
                  </a:lnTo>
                </a:path>
              </a:pathLst>
            </a:custGeom>
            <a:noFill/>
            <a:ln w="1905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64" name="Freeform 462"/>
            <p:cNvSpPr>
              <a:spLocks/>
            </p:cNvSpPr>
            <p:nvPr/>
          </p:nvSpPr>
          <p:spPr bwMode="auto">
            <a:xfrm>
              <a:off x="7062790" y="1511300"/>
              <a:ext cx="2263775" cy="522288"/>
            </a:xfrm>
            <a:custGeom>
              <a:avLst/>
              <a:gdLst>
                <a:gd name="T0" fmla="*/ 2598 w 2598"/>
                <a:gd name="T1" fmla="*/ 599 h 599"/>
                <a:gd name="T2" fmla="*/ 2598 w 2598"/>
                <a:gd name="T3" fmla="*/ 599 h 599"/>
                <a:gd name="T4" fmla="*/ 0 w 2598"/>
                <a:gd name="T5" fmla="*/ 599 h 599"/>
                <a:gd name="T6" fmla="*/ 0 w 2598"/>
                <a:gd name="T7" fmla="*/ 0 h 599"/>
                <a:gd name="T8" fmla="*/ 2598 w 2598"/>
                <a:gd name="T9" fmla="*/ 0 h 599"/>
                <a:gd name="T10" fmla="*/ 2598 w 2598"/>
                <a:gd name="T11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8" h="599">
                  <a:moveTo>
                    <a:pt x="2598" y="599"/>
                  </a:moveTo>
                  <a:lnTo>
                    <a:pt x="2598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2598" y="0"/>
                  </a:lnTo>
                  <a:lnTo>
                    <a:pt x="2598" y="599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65" name="Freeform 463"/>
            <p:cNvSpPr>
              <a:spLocks/>
            </p:cNvSpPr>
            <p:nvPr/>
          </p:nvSpPr>
          <p:spPr bwMode="auto">
            <a:xfrm>
              <a:off x="6988177" y="1428750"/>
              <a:ext cx="2414588" cy="687388"/>
            </a:xfrm>
            <a:custGeom>
              <a:avLst/>
              <a:gdLst>
                <a:gd name="T0" fmla="*/ 0 w 2773"/>
                <a:gd name="T1" fmla="*/ 575 h 788"/>
                <a:gd name="T2" fmla="*/ 0 w 2773"/>
                <a:gd name="T3" fmla="*/ 575 h 788"/>
                <a:gd name="T4" fmla="*/ 0 w 2773"/>
                <a:gd name="T5" fmla="*/ 788 h 788"/>
                <a:gd name="T6" fmla="*/ 2773 w 2773"/>
                <a:gd name="T7" fmla="*/ 788 h 788"/>
                <a:gd name="T8" fmla="*/ 2773 w 2773"/>
                <a:gd name="T9" fmla="*/ 0 h 788"/>
                <a:gd name="T10" fmla="*/ 0 w 2773"/>
                <a:gd name="T11" fmla="*/ 0 h 788"/>
                <a:gd name="T12" fmla="*/ 0 w 2773"/>
                <a:gd name="T13" fmla="*/ 621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3" h="788">
                  <a:moveTo>
                    <a:pt x="0" y="575"/>
                  </a:moveTo>
                  <a:lnTo>
                    <a:pt x="0" y="575"/>
                  </a:lnTo>
                  <a:lnTo>
                    <a:pt x="0" y="788"/>
                  </a:lnTo>
                  <a:lnTo>
                    <a:pt x="2773" y="788"/>
                  </a:lnTo>
                  <a:lnTo>
                    <a:pt x="2773" y="0"/>
                  </a:lnTo>
                  <a:lnTo>
                    <a:pt x="0" y="0"/>
                  </a:lnTo>
                  <a:lnTo>
                    <a:pt x="0" y="621"/>
                  </a:lnTo>
                </a:path>
              </a:pathLst>
            </a:custGeom>
            <a:noFill/>
            <a:ln w="1905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11" name="Freeform 602"/>
            <p:cNvSpPr>
              <a:spLocks/>
            </p:cNvSpPr>
            <p:nvPr/>
          </p:nvSpPr>
          <p:spPr bwMode="auto">
            <a:xfrm>
              <a:off x="7781927" y="5732463"/>
              <a:ext cx="881063" cy="382587"/>
            </a:xfrm>
            <a:custGeom>
              <a:avLst/>
              <a:gdLst>
                <a:gd name="T0" fmla="*/ 1011 w 1011"/>
                <a:gd name="T1" fmla="*/ 439 h 439"/>
                <a:gd name="T2" fmla="*/ 1011 w 1011"/>
                <a:gd name="T3" fmla="*/ 439 h 439"/>
                <a:gd name="T4" fmla="*/ 0 w 1011"/>
                <a:gd name="T5" fmla="*/ 439 h 439"/>
                <a:gd name="T6" fmla="*/ 0 w 1011"/>
                <a:gd name="T7" fmla="*/ 0 h 439"/>
                <a:gd name="T8" fmla="*/ 1011 w 1011"/>
                <a:gd name="T9" fmla="*/ 0 h 439"/>
                <a:gd name="T10" fmla="*/ 1011 w 1011"/>
                <a:gd name="T11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1" h="439">
                  <a:moveTo>
                    <a:pt x="1011" y="439"/>
                  </a:moveTo>
                  <a:lnTo>
                    <a:pt x="1011" y="439"/>
                  </a:lnTo>
                  <a:lnTo>
                    <a:pt x="0" y="439"/>
                  </a:lnTo>
                  <a:lnTo>
                    <a:pt x="0" y="0"/>
                  </a:lnTo>
                  <a:lnTo>
                    <a:pt x="1011" y="0"/>
                  </a:lnTo>
                  <a:lnTo>
                    <a:pt x="1011" y="439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12" name="Freeform 603"/>
            <p:cNvSpPr>
              <a:spLocks/>
            </p:cNvSpPr>
            <p:nvPr/>
          </p:nvSpPr>
          <p:spPr bwMode="auto">
            <a:xfrm>
              <a:off x="7700964" y="5648325"/>
              <a:ext cx="1033463" cy="547687"/>
            </a:xfrm>
            <a:custGeom>
              <a:avLst/>
              <a:gdLst>
                <a:gd name="T0" fmla="*/ 0 w 1186"/>
                <a:gd name="T1" fmla="*/ 415 h 628"/>
                <a:gd name="T2" fmla="*/ 0 w 1186"/>
                <a:gd name="T3" fmla="*/ 415 h 628"/>
                <a:gd name="T4" fmla="*/ 0 w 1186"/>
                <a:gd name="T5" fmla="*/ 628 h 628"/>
                <a:gd name="T6" fmla="*/ 1186 w 1186"/>
                <a:gd name="T7" fmla="*/ 628 h 628"/>
                <a:gd name="T8" fmla="*/ 1186 w 1186"/>
                <a:gd name="T9" fmla="*/ 0 h 628"/>
                <a:gd name="T10" fmla="*/ 0 w 1186"/>
                <a:gd name="T11" fmla="*/ 0 h 628"/>
                <a:gd name="T12" fmla="*/ 0 w 1186"/>
                <a:gd name="T13" fmla="*/ 461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6" h="628">
                  <a:moveTo>
                    <a:pt x="0" y="415"/>
                  </a:moveTo>
                  <a:lnTo>
                    <a:pt x="0" y="415"/>
                  </a:lnTo>
                  <a:lnTo>
                    <a:pt x="0" y="628"/>
                  </a:lnTo>
                  <a:lnTo>
                    <a:pt x="1186" y="628"/>
                  </a:lnTo>
                  <a:lnTo>
                    <a:pt x="1186" y="0"/>
                  </a:lnTo>
                  <a:lnTo>
                    <a:pt x="0" y="0"/>
                  </a:lnTo>
                  <a:lnTo>
                    <a:pt x="0" y="461"/>
                  </a:lnTo>
                </a:path>
              </a:pathLst>
            </a:custGeom>
            <a:noFill/>
            <a:ln w="1905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20" name="Freeform 611"/>
            <p:cNvSpPr>
              <a:spLocks/>
            </p:cNvSpPr>
            <p:nvPr/>
          </p:nvSpPr>
          <p:spPr bwMode="auto">
            <a:xfrm>
              <a:off x="8432802" y="4105275"/>
              <a:ext cx="881063" cy="382587"/>
            </a:xfrm>
            <a:custGeom>
              <a:avLst/>
              <a:gdLst>
                <a:gd name="T0" fmla="*/ 1012 w 1012"/>
                <a:gd name="T1" fmla="*/ 439 h 439"/>
                <a:gd name="T2" fmla="*/ 1012 w 1012"/>
                <a:gd name="T3" fmla="*/ 439 h 439"/>
                <a:gd name="T4" fmla="*/ 0 w 1012"/>
                <a:gd name="T5" fmla="*/ 439 h 439"/>
                <a:gd name="T6" fmla="*/ 0 w 1012"/>
                <a:gd name="T7" fmla="*/ 0 h 439"/>
                <a:gd name="T8" fmla="*/ 1012 w 1012"/>
                <a:gd name="T9" fmla="*/ 0 h 439"/>
                <a:gd name="T10" fmla="*/ 1012 w 1012"/>
                <a:gd name="T11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2" h="439">
                  <a:moveTo>
                    <a:pt x="1012" y="439"/>
                  </a:moveTo>
                  <a:lnTo>
                    <a:pt x="1012" y="439"/>
                  </a:lnTo>
                  <a:lnTo>
                    <a:pt x="0" y="439"/>
                  </a:lnTo>
                  <a:lnTo>
                    <a:pt x="0" y="0"/>
                  </a:lnTo>
                  <a:lnTo>
                    <a:pt x="1012" y="0"/>
                  </a:lnTo>
                  <a:lnTo>
                    <a:pt x="1012" y="439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21" name="Freeform 612"/>
            <p:cNvSpPr>
              <a:spLocks/>
            </p:cNvSpPr>
            <p:nvPr/>
          </p:nvSpPr>
          <p:spPr bwMode="auto">
            <a:xfrm>
              <a:off x="8351839" y="4021138"/>
              <a:ext cx="1033463" cy="547687"/>
            </a:xfrm>
            <a:custGeom>
              <a:avLst/>
              <a:gdLst>
                <a:gd name="T0" fmla="*/ 0 w 1187"/>
                <a:gd name="T1" fmla="*/ 415 h 628"/>
                <a:gd name="T2" fmla="*/ 0 w 1187"/>
                <a:gd name="T3" fmla="*/ 415 h 628"/>
                <a:gd name="T4" fmla="*/ 0 w 1187"/>
                <a:gd name="T5" fmla="*/ 628 h 628"/>
                <a:gd name="T6" fmla="*/ 1187 w 1187"/>
                <a:gd name="T7" fmla="*/ 628 h 628"/>
                <a:gd name="T8" fmla="*/ 1187 w 1187"/>
                <a:gd name="T9" fmla="*/ 0 h 628"/>
                <a:gd name="T10" fmla="*/ 0 w 1187"/>
                <a:gd name="T11" fmla="*/ 0 h 628"/>
                <a:gd name="T12" fmla="*/ 0 w 1187"/>
                <a:gd name="T13" fmla="*/ 46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7" h="628">
                  <a:moveTo>
                    <a:pt x="0" y="415"/>
                  </a:moveTo>
                  <a:lnTo>
                    <a:pt x="0" y="415"/>
                  </a:lnTo>
                  <a:lnTo>
                    <a:pt x="0" y="628"/>
                  </a:lnTo>
                  <a:lnTo>
                    <a:pt x="1187" y="628"/>
                  </a:lnTo>
                  <a:lnTo>
                    <a:pt x="1187" y="0"/>
                  </a:lnTo>
                  <a:lnTo>
                    <a:pt x="0" y="0"/>
                  </a:lnTo>
                  <a:lnTo>
                    <a:pt x="0" y="462"/>
                  </a:lnTo>
                </a:path>
              </a:pathLst>
            </a:custGeom>
            <a:noFill/>
            <a:ln w="19050" cap="flat">
              <a:solidFill>
                <a:srgbClr val="F0F0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29" name="Freeform 620"/>
            <p:cNvSpPr>
              <a:spLocks/>
            </p:cNvSpPr>
            <p:nvPr/>
          </p:nvSpPr>
          <p:spPr bwMode="auto">
            <a:xfrm>
              <a:off x="8107364" y="923925"/>
              <a:ext cx="141288" cy="458787"/>
            </a:xfrm>
            <a:custGeom>
              <a:avLst/>
              <a:gdLst>
                <a:gd name="T0" fmla="*/ 41 w 164"/>
                <a:gd name="T1" fmla="*/ 0 h 527"/>
                <a:gd name="T2" fmla="*/ 41 w 164"/>
                <a:gd name="T3" fmla="*/ 0 h 527"/>
                <a:gd name="T4" fmla="*/ 41 w 164"/>
                <a:gd name="T5" fmla="*/ 359 h 527"/>
                <a:gd name="T6" fmla="*/ 41 w 164"/>
                <a:gd name="T7" fmla="*/ 424 h 527"/>
                <a:gd name="T8" fmla="*/ 0 w 164"/>
                <a:gd name="T9" fmla="*/ 424 h 527"/>
                <a:gd name="T10" fmla="*/ 41 w 164"/>
                <a:gd name="T11" fmla="*/ 476 h 527"/>
                <a:gd name="T12" fmla="*/ 82 w 164"/>
                <a:gd name="T13" fmla="*/ 527 h 527"/>
                <a:gd name="T14" fmla="*/ 123 w 164"/>
                <a:gd name="T15" fmla="*/ 476 h 527"/>
                <a:gd name="T16" fmla="*/ 164 w 164"/>
                <a:gd name="T17" fmla="*/ 424 h 527"/>
                <a:gd name="T18" fmla="*/ 122 w 164"/>
                <a:gd name="T19" fmla="*/ 424 h 527"/>
                <a:gd name="T20" fmla="*/ 122 w 164"/>
                <a:gd name="T21" fmla="*/ 359 h 527"/>
                <a:gd name="T22" fmla="*/ 122 w 164"/>
                <a:gd name="T2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527">
                  <a:moveTo>
                    <a:pt x="41" y="0"/>
                  </a:moveTo>
                  <a:lnTo>
                    <a:pt x="41" y="0"/>
                  </a:lnTo>
                  <a:lnTo>
                    <a:pt x="41" y="359"/>
                  </a:lnTo>
                  <a:lnTo>
                    <a:pt x="41" y="424"/>
                  </a:lnTo>
                  <a:lnTo>
                    <a:pt x="0" y="424"/>
                  </a:lnTo>
                  <a:lnTo>
                    <a:pt x="41" y="476"/>
                  </a:lnTo>
                  <a:lnTo>
                    <a:pt x="82" y="527"/>
                  </a:lnTo>
                  <a:lnTo>
                    <a:pt x="123" y="476"/>
                  </a:lnTo>
                  <a:lnTo>
                    <a:pt x="164" y="424"/>
                  </a:lnTo>
                  <a:lnTo>
                    <a:pt x="122" y="424"/>
                  </a:lnTo>
                  <a:lnTo>
                    <a:pt x="122" y="359"/>
                  </a:lnTo>
                  <a:lnTo>
                    <a:pt x="122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30" name="Freeform 621"/>
            <p:cNvSpPr>
              <a:spLocks/>
            </p:cNvSpPr>
            <p:nvPr/>
          </p:nvSpPr>
          <p:spPr bwMode="auto">
            <a:xfrm>
              <a:off x="8067677" y="1062038"/>
              <a:ext cx="207963" cy="139700"/>
            </a:xfrm>
            <a:custGeom>
              <a:avLst/>
              <a:gdLst>
                <a:gd name="T0" fmla="*/ 240 w 240"/>
                <a:gd name="T1" fmla="*/ 160 h 160"/>
                <a:gd name="T2" fmla="*/ 240 w 240"/>
                <a:gd name="T3" fmla="*/ 160 h 160"/>
                <a:gd name="T4" fmla="*/ 0 w 240"/>
                <a:gd name="T5" fmla="*/ 160 h 160"/>
                <a:gd name="T6" fmla="*/ 0 w 240"/>
                <a:gd name="T7" fmla="*/ 0 h 160"/>
                <a:gd name="T8" fmla="*/ 240 w 240"/>
                <a:gd name="T9" fmla="*/ 0 h 160"/>
                <a:gd name="T10" fmla="*/ 240 w 24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60">
                  <a:moveTo>
                    <a:pt x="240" y="160"/>
                  </a:moveTo>
                  <a:lnTo>
                    <a:pt x="240" y="16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40" y="0"/>
                  </a:lnTo>
                  <a:lnTo>
                    <a:pt x="240" y="1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51" name="Freeform 642"/>
            <p:cNvSpPr>
              <a:spLocks/>
            </p:cNvSpPr>
            <p:nvPr/>
          </p:nvSpPr>
          <p:spPr bwMode="auto">
            <a:xfrm>
              <a:off x="8107364" y="2144713"/>
              <a:ext cx="141288" cy="458787"/>
            </a:xfrm>
            <a:custGeom>
              <a:avLst/>
              <a:gdLst>
                <a:gd name="T0" fmla="*/ 41 w 164"/>
                <a:gd name="T1" fmla="*/ 0 h 527"/>
                <a:gd name="T2" fmla="*/ 41 w 164"/>
                <a:gd name="T3" fmla="*/ 0 h 527"/>
                <a:gd name="T4" fmla="*/ 41 w 164"/>
                <a:gd name="T5" fmla="*/ 359 h 527"/>
                <a:gd name="T6" fmla="*/ 41 w 164"/>
                <a:gd name="T7" fmla="*/ 424 h 527"/>
                <a:gd name="T8" fmla="*/ 0 w 164"/>
                <a:gd name="T9" fmla="*/ 424 h 527"/>
                <a:gd name="T10" fmla="*/ 41 w 164"/>
                <a:gd name="T11" fmla="*/ 476 h 527"/>
                <a:gd name="T12" fmla="*/ 82 w 164"/>
                <a:gd name="T13" fmla="*/ 527 h 527"/>
                <a:gd name="T14" fmla="*/ 123 w 164"/>
                <a:gd name="T15" fmla="*/ 476 h 527"/>
                <a:gd name="T16" fmla="*/ 164 w 164"/>
                <a:gd name="T17" fmla="*/ 424 h 527"/>
                <a:gd name="T18" fmla="*/ 122 w 164"/>
                <a:gd name="T19" fmla="*/ 424 h 527"/>
                <a:gd name="T20" fmla="*/ 122 w 164"/>
                <a:gd name="T21" fmla="*/ 359 h 527"/>
                <a:gd name="T22" fmla="*/ 122 w 164"/>
                <a:gd name="T2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527">
                  <a:moveTo>
                    <a:pt x="41" y="0"/>
                  </a:moveTo>
                  <a:lnTo>
                    <a:pt x="41" y="0"/>
                  </a:lnTo>
                  <a:lnTo>
                    <a:pt x="41" y="359"/>
                  </a:lnTo>
                  <a:lnTo>
                    <a:pt x="41" y="424"/>
                  </a:lnTo>
                  <a:lnTo>
                    <a:pt x="0" y="424"/>
                  </a:lnTo>
                  <a:lnTo>
                    <a:pt x="41" y="476"/>
                  </a:lnTo>
                  <a:lnTo>
                    <a:pt x="82" y="527"/>
                  </a:lnTo>
                  <a:lnTo>
                    <a:pt x="123" y="476"/>
                  </a:lnTo>
                  <a:lnTo>
                    <a:pt x="164" y="424"/>
                  </a:lnTo>
                  <a:lnTo>
                    <a:pt x="122" y="424"/>
                  </a:lnTo>
                  <a:lnTo>
                    <a:pt x="122" y="359"/>
                  </a:lnTo>
                  <a:lnTo>
                    <a:pt x="122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52" name="Freeform 643"/>
            <p:cNvSpPr>
              <a:spLocks/>
            </p:cNvSpPr>
            <p:nvPr/>
          </p:nvSpPr>
          <p:spPr bwMode="auto">
            <a:xfrm>
              <a:off x="8067677" y="2284413"/>
              <a:ext cx="207963" cy="138112"/>
            </a:xfrm>
            <a:custGeom>
              <a:avLst/>
              <a:gdLst>
                <a:gd name="T0" fmla="*/ 240 w 240"/>
                <a:gd name="T1" fmla="*/ 160 h 160"/>
                <a:gd name="T2" fmla="*/ 240 w 240"/>
                <a:gd name="T3" fmla="*/ 160 h 160"/>
                <a:gd name="T4" fmla="*/ 0 w 240"/>
                <a:gd name="T5" fmla="*/ 160 h 160"/>
                <a:gd name="T6" fmla="*/ 0 w 240"/>
                <a:gd name="T7" fmla="*/ 0 h 160"/>
                <a:gd name="T8" fmla="*/ 240 w 240"/>
                <a:gd name="T9" fmla="*/ 0 h 160"/>
                <a:gd name="T10" fmla="*/ 240 w 240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60">
                  <a:moveTo>
                    <a:pt x="240" y="160"/>
                  </a:moveTo>
                  <a:lnTo>
                    <a:pt x="240" y="16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40" y="0"/>
                  </a:lnTo>
                  <a:lnTo>
                    <a:pt x="240" y="1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95" name="Freeform 686"/>
            <p:cNvSpPr>
              <a:spLocks/>
            </p:cNvSpPr>
            <p:nvPr/>
          </p:nvSpPr>
          <p:spPr bwMode="auto">
            <a:xfrm>
              <a:off x="8485189" y="3571875"/>
              <a:ext cx="506413" cy="427037"/>
            </a:xfrm>
            <a:custGeom>
              <a:avLst/>
              <a:gdLst>
                <a:gd name="T0" fmla="*/ 0 w 582"/>
                <a:gd name="T1" fmla="*/ 0 h 489"/>
                <a:gd name="T2" fmla="*/ 0 w 582"/>
                <a:gd name="T3" fmla="*/ 0 h 489"/>
                <a:gd name="T4" fmla="*/ 450 w 582"/>
                <a:gd name="T5" fmla="*/ 0 h 489"/>
                <a:gd name="T6" fmla="*/ 450 w 582"/>
                <a:gd name="T7" fmla="*/ 307 h 489"/>
                <a:gd name="T8" fmla="*/ 450 w 582"/>
                <a:gd name="T9" fmla="*/ 378 h 489"/>
                <a:gd name="T10" fmla="*/ 405 w 582"/>
                <a:gd name="T11" fmla="*/ 378 h 489"/>
                <a:gd name="T12" fmla="*/ 449 w 582"/>
                <a:gd name="T13" fmla="*/ 434 h 489"/>
                <a:gd name="T14" fmla="*/ 493 w 582"/>
                <a:gd name="T15" fmla="*/ 489 h 489"/>
                <a:gd name="T16" fmla="*/ 538 w 582"/>
                <a:gd name="T17" fmla="*/ 434 h 489"/>
                <a:gd name="T18" fmla="*/ 582 w 582"/>
                <a:gd name="T19" fmla="*/ 378 h 489"/>
                <a:gd name="T20" fmla="*/ 537 w 582"/>
                <a:gd name="T21" fmla="*/ 378 h 489"/>
                <a:gd name="T22" fmla="*/ 537 w 582"/>
                <a:gd name="T23" fmla="*/ 307 h 489"/>
                <a:gd name="T24" fmla="*/ 537 w 582"/>
                <a:gd name="T25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2" h="489">
                  <a:moveTo>
                    <a:pt x="0" y="0"/>
                  </a:moveTo>
                  <a:lnTo>
                    <a:pt x="0" y="0"/>
                  </a:lnTo>
                  <a:lnTo>
                    <a:pt x="450" y="0"/>
                  </a:lnTo>
                  <a:lnTo>
                    <a:pt x="450" y="307"/>
                  </a:lnTo>
                  <a:lnTo>
                    <a:pt x="450" y="378"/>
                  </a:lnTo>
                  <a:lnTo>
                    <a:pt x="405" y="378"/>
                  </a:lnTo>
                  <a:lnTo>
                    <a:pt x="449" y="434"/>
                  </a:lnTo>
                  <a:lnTo>
                    <a:pt x="493" y="489"/>
                  </a:lnTo>
                  <a:lnTo>
                    <a:pt x="538" y="434"/>
                  </a:lnTo>
                  <a:lnTo>
                    <a:pt x="582" y="378"/>
                  </a:lnTo>
                  <a:lnTo>
                    <a:pt x="537" y="378"/>
                  </a:lnTo>
                  <a:lnTo>
                    <a:pt x="537" y="307"/>
                  </a:lnTo>
                  <a:lnTo>
                    <a:pt x="537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96" name="Freeform 687"/>
            <p:cNvSpPr>
              <a:spLocks/>
            </p:cNvSpPr>
            <p:nvPr/>
          </p:nvSpPr>
          <p:spPr bwMode="auto">
            <a:xfrm>
              <a:off x="7362827" y="3571875"/>
              <a:ext cx="506413" cy="427037"/>
            </a:xfrm>
            <a:custGeom>
              <a:avLst/>
              <a:gdLst>
                <a:gd name="T0" fmla="*/ 45 w 582"/>
                <a:gd name="T1" fmla="*/ 0 h 489"/>
                <a:gd name="T2" fmla="*/ 45 w 582"/>
                <a:gd name="T3" fmla="*/ 0 h 489"/>
                <a:gd name="T4" fmla="*/ 45 w 582"/>
                <a:gd name="T5" fmla="*/ 307 h 489"/>
                <a:gd name="T6" fmla="*/ 45 w 582"/>
                <a:gd name="T7" fmla="*/ 378 h 489"/>
                <a:gd name="T8" fmla="*/ 0 w 582"/>
                <a:gd name="T9" fmla="*/ 378 h 489"/>
                <a:gd name="T10" fmla="*/ 45 w 582"/>
                <a:gd name="T11" fmla="*/ 434 h 489"/>
                <a:gd name="T12" fmla="*/ 89 w 582"/>
                <a:gd name="T13" fmla="*/ 489 h 489"/>
                <a:gd name="T14" fmla="*/ 133 w 582"/>
                <a:gd name="T15" fmla="*/ 434 h 489"/>
                <a:gd name="T16" fmla="*/ 178 w 582"/>
                <a:gd name="T17" fmla="*/ 378 h 489"/>
                <a:gd name="T18" fmla="*/ 133 w 582"/>
                <a:gd name="T19" fmla="*/ 378 h 489"/>
                <a:gd name="T20" fmla="*/ 133 w 582"/>
                <a:gd name="T21" fmla="*/ 307 h 489"/>
                <a:gd name="T22" fmla="*/ 133 w 582"/>
                <a:gd name="T23" fmla="*/ 0 h 489"/>
                <a:gd name="T24" fmla="*/ 582 w 582"/>
                <a:gd name="T25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2" h="489">
                  <a:moveTo>
                    <a:pt x="45" y="0"/>
                  </a:moveTo>
                  <a:lnTo>
                    <a:pt x="45" y="0"/>
                  </a:lnTo>
                  <a:lnTo>
                    <a:pt x="45" y="307"/>
                  </a:lnTo>
                  <a:lnTo>
                    <a:pt x="45" y="378"/>
                  </a:lnTo>
                  <a:lnTo>
                    <a:pt x="0" y="378"/>
                  </a:lnTo>
                  <a:lnTo>
                    <a:pt x="45" y="434"/>
                  </a:lnTo>
                  <a:lnTo>
                    <a:pt x="89" y="489"/>
                  </a:lnTo>
                  <a:lnTo>
                    <a:pt x="133" y="434"/>
                  </a:lnTo>
                  <a:lnTo>
                    <a:pt x="178" y="378"/>
                  </a:lnTo>
                  <a:lnTo>
                    <a:pt x="133" y="378"/>
                  </a:lnTo>
                  <a:lnTo>
                    <a:pt x="133" y="307"/>
                  </a:lnTo>
                  <a:lnTo>
                    <a:pt x="133" y="0"/>
                  </a:lnTo>
                  <a:lnTo>
                    <a:pt x="582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97" name="Freeform 688"/>
            <p:cNvSpPr>
              <a:spLocks/>
            </p:cNvSpPr>
            <p:nvPr/>
          </p:nvSpPr>
          <p:spPr bwMode="auto">
            <a:xfrm>
              <a:off x="6461127" y="1808163"/>
              <a:ext cx="495300" cy="2530475"/>
            </a:xfrm>
            <a:custGeom>
              <a:avLst/>
              <a:gdLst>
                <a:gd name="T0" fmla="*/ 0 w 569"/>
                <a:gd name="T1" fmla="*/ 2858 h 2903"/>
                <a:gd name="T2" fmla="*/ 0 w 569"/>
                <a:gd name="T3" fmla="*/ 2858 h 2903"/>
                <a:gd name="T4" fmla="*/ 387 w 569"/>
                <a:gd name="T5" fmla="*/ 2858 h 2903"/>
                <a:gd name="T6" fmla="*/ 458 w 569"/>
                <a:gd name="T7" fmla="*/ 2858 h 2903"/>
                <a:gd name="T8" fmla="*/ 458 w 569"/>
                <a:gd name="T9" fmla="*/ 2903 h 2903"/>
                <a:gd name="T10" fmla="*/ 513 w 569"/>
                <a:gd name="T11" fmla="*/ 2859 h 2903"/>
                <a:gd name="T12" fmla="*/ 569 w 569"/>
                <a:gd name="T13" fmla="*/ 2815 h 2903"/>
                <a:gd name="T14" fmla="*/ 513 w 569"/>
                <a:gd name="T15" fmla="*/ 2770 h 2903"/>
                <a:gd name="T16" fmla="*/ 458 w 569"/>
                <a:gd name="T17" fmla="*/ 2726 h 2903"/>
                <a:gd name="T18" fmla="*/ 458 w 569"/>
                <a:gd name="T19" fmla="*/ 2771 h 2903"/>
                <a:gd name="T20" fmla="*/ 387 w 569"/>
                <a:gd name="T21" fmla="*/ 2771 h 2903"/>
                <a:gd name="T22" fmla="*/ 80 w 569"/>
                <a:gd name="T23" fmla="*/ 2771 h 2903"/>
                <a:gd name="T24" fmla="*/ 86 w 569"/>
                <a:gd name="T25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9" h="2903">
                  <a:moveTo>
                    <a:pt x="0" y="2858"/>
                  </a:moveTo>
                  <a:lnTo>
                    <a:pt x="0" y="2858"/>
                  </a:lnTo>
                  <a:lnTo>
                    <a:pt x="387" y="2858"/>
                  </a:lnTo>
                  <a:lnTo>
                    <a:pt x="458" y="2858"/>
                  </a:lnTo>
                  <a:lnTo>
                    <a:pt x="458" y="2903"/>
                  </a:lnTo>
                  <a:lnTo>
                    <a:pt x="513" y="2859"/>
                  </a:lnTo>
                  <a:lnTo>
                    <a:pt x="569" y="2815"/>
                  </a:lnTo>
                  <a:lnTo>
                    <a:pt x="513" y="2770"/>
                  </a:lnTo>
                  <a:lnTo>
                    <a:pt x="458" y="2726"/>
                  </a:lnTo>
                  <a:lnTo>
                    <a:pt x="458" y="2771"/>
                  </a:lnTo>
                  <a:lnTo>
                    <a:pt x="387" y="2771"/>
                  </a:lnTo>
                  <a:lnTo>
                    <a:pt x="80" y="2771"/>
                  </a:lnTo>
                  <a:lnTo>
                    <a:pt x="86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98" name="Freeform 689"/>
            <p:cNvSpPr>
              <a:spLocks/>
            </p:cNvSpPr>
            <p:nvPr/>
          </p:nvSpPr>
          <p:spPr bwMode="auto">
            <a:xfrm>
              <a:off x="6464302" y="1731963"/>
              <a:ext cx="0" cy="2579687"/>
            </a:xfrm>
            <a:custGeom>
              <a:avLst/>
              <a:gdLst>
                <a:gd name="T0" fmla="*/ 2959 h 2959"/>
                <a:gd name="T1" fmla="*/ 2959 h 2959"/>
                <a:gd name="T2" fmla="*/ 0 h 29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59">
                  <a:moveTo>
                    <a:pt x="0" y="2959"/>
                  </a:moveTo>
                  <a:lnTo>
                    <a:pt x="0" y="2959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499" name="Freeform 690"/>
            <p:cNvSpPr>
              <a:spLocks/>
            </p:cNvSpPr>
            <p:nvPr/>
          </p:nvSpPr>
          <p:spPr bwMode="auto">
            <a:xfrm>
              <a:off x="6464302" y="1738313"/>
              <a:ext cx="441325" cy="0"/>
            </a:xfrm>
            <a:custGeom>
              <a:avLst/>
              <a:gdLst>
                <a:gd name="T0" fmla="*/ 0 w 506"/>
                <a:gd name="T1" fmla="*/ 0 w 506"/>
                <a:gd name="T2" fmla="*/ 506 w 50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06">
                  <a:moveTo>
                    <a:pt x="0" y="0"/>
                  </a:moveTo>
                  <a:lnTo>
                    <a:pt x="0" y="0"/>
                  </a:lnTo>
                  <a:lnTo>
                    <a:pt x="506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00" name="Freeform 691"/>
            <p:cNvSpPr>
              <a:spLocks/>
            </p:cNvSpPr>
            <p:nvPr/>
          </p:nvSpPr>
          <p:spPr bwMode="auto">
            <a:xfrm>
              <a:off x="6527802" y="1808163"/>
              <a:ext cx="384175" cy="0"/>
            </a:xfrm>
            <a:custGeom>
              <a:avLst/>
              <a:gdLst>
                <a:gd name="T0" fmla="*/ 0 w 440"/>
                <a:gd name="T1" fmla="*/ 0 w 440"/>
                <a:gd name="T2" fmla="*/ 440 w 4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0">
                  <a:moveTo>
                    <a:pt x="0" y="0"/>
                  </a:moveTo>
                  <a:lnTo>
                    <a:pt x="0" y="0"/>
                  </a:lnTo>
                  <a:lnTo>
                    <a:pt x="440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01" name="Freeform 692"/>
            <p:cNvSpPr>
              <a:spLocks/>
            </p:cNvSpPr>
            <p:nvPr/>
          </p:nvSpPr>
          <p:spPr bwMode="auto">
            <a:xfrm>
              <a:off x="7339014" y="4649788"/>
              <a:ext cx="665163" cy="930275"/>
            </a:xfrm>
            <a:custGeom>
              <a:avLst/>
              <a:gdLst>
                <a:gd name="T0" fmla="*/ 0 w 764"/>
                <a:gd name="T1" fmla="*/ 0 h 1066"/>
                <a:gd name="T2" fmla="*/ 0 w 764"/>
                <a:gd name="T3" fmla="*/ 0 h 1066"/>
                <a:gd name="T4" fmla="*/ 614 w 764"/>
                <a:gd name="T5" fmla="*/ 930 h 1066"/>
                <a:gd name="T6" fmla="*/ 649 w 764"/>
                <a:gd name="T7" fmla="*/ 991 h 1066"/>
                <a:gd name="T8" fmla="*/ 611 w 764"/>
                <a:gd name="T9" fmla="*/ 1013 h 1066"/>
                <a:gd name="T10" fmla="*/ 677 w 764"/>
                <a:gd name="T11" fmla="*/ 1039 h 1066"/>
                <a:gd name="T12" fmla="*/ 743 w 764"/>
                <a:gd name="T13" fmla="*/ 1066 h 1066"/>
                <a:gd name="T14" fmla="*/ 754 w 764"/>
                <a:gd name="T15" fmla="*/ 995 h 1066"/>
                <a:gd name="T16" fmla="*/ 764 w 764"/>
                <a:gd name="T17" fmla="*/ 925 h 1066"/>
                <a:gd name="T18" fmla="*/ 725 w 764"/>
                <a:gd name="T19" fmla="*/ 948 h 1066"/>
                <a:gd name="T20" fmla="*/ 690 w 764"/>
                <a:gd name="T21" fmla="*/ 886 h 1066"/>
                <a:gd name="T22" fmla="*/ 112 w 764"/>
                <a:gd name="T23" fmla="*/ 1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4" h="1066">
                  <a:moveTo>
                    <a:pt x="0" y="0"/>
                  </a:moveTo>
                  <a:lnTo>
                    <a:pt x="0" y="0"/>
                  </a:lnTo>
                  <a:lnTo>
                    <a:pt x="614" y="930"/>
                  </a:lnTo>
                  <a:lnTo>
                    <a:pt x="649" y="991"/>
                  </a:lnTo>
                  <a:lnTo>
                    <a:pt x="611" y="1013"/>
                  </a:lnTo>
                  <a:lnTo>
                    <a:pt x="677" y="1039"/>
                  </a:lnTo>
                  <a:lnTo>
                    <a:pt x="743" y="1066"/>
                  </a:lnTo>
                  <a:lnTo>
                    <a:pt x="754" y="995"/>
                  </a:lnTo>
                  <a:lnTo>
                    <a:pt x="764" y="925"/>
                  </a:lnTo>
                  <a:lnTo>
                    <a:pt x="725" y="948"/>
                  </a:lnTo>
                  <a:lnTo>
                    <a:pt x="690" y="886"/>
                  </a:lnTo>
                  <a:lnTo>
                    <a:pt x="112" y="1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02" name="Freeform 693"/>
            <p:cNvSpPr>
              <a:spLocks/>
            </p:cNvSpPr>
            <p:nvPr/>
          </p:nvSpPr>
          <p:spPr bwMode="auto">
            <a:xfrm>
              <a:off x="8383589" y="4649788"/>
              <a:ext cx="665163" cy="930275"/>
            </a:xfrm>
            <a:custGeom>
              <a:avLst/>
              <a:gdLst>
                <a:gd name="T0" fmla="*/ 764 w 764"/>
                <a:gd name="T1" fmla="*/ 0 h 1066"/>
                <a:gd name="T2" fmla="*/ 764 w 764"/>
                <a:gd name="T3" fmla="*/ 0 h 1066"/>
                <a:gd name="T4" fmla="*/ 150 w 764"/>
                <a:gd name="T5" fmla="*/ 930 h 1066"/>
                <a:gd name="T6" fmla="*/ 114 w 764"/>
                <a:gd name="T7" fmla="*/ 991 h 1066"/>
                <a:gd name="T8" fmla="*/ 153 w 764"/>
                <a:gd name="T9" fmla="*/ 1013 h 1066"/>
                <a:gd name="T10" fmla="*/ 87 w 764"/>
                <a:gd name="T11" fmla="*/ 1039 h 1066"/>
                <a:gd name="T12" fmla="*/ 21 w 764"/>
                <a:gd name="T13" fmla="*/ 1066 h 1066"/>
                <a:gd name="T14" fmla="*/ 10 w 764"/>
                <a:gd name="T15" fmla="*/ 995 h 1066"/>
                <a:gd name="T16" fmla="*/ 0 w 764"/>
                <a:gd name="T17" fmla="*/ 925 h 1066"/>
                <a:gd name="T18" fmla="*/ 39 w 764"/>
                <a:gd name="T19" fmla="*/ 948 h 1066"/>
                <a:gd name="T20" fmla="*/ 74 w 764"/>
                <a:gd name="T21" fmla="*/ 886 h 1066"/>
                <a:gd name="T22" fmla="*/ 652 w 764"/>
                <a:gd name="T23" fmla="*/ 1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4" h="1066">
                  <a:moveTo>
                    <a:pt x="764" y="0"/>
                  </a:moveTo>
                  <a:lnTo>
                    <a:pt x="764" y="0"/>
                  </a:lnTo>
                  <a:lnTo>
                    <a:pt x="150" y="930"/>
                  </a:lnTo>
                  <a:lnTo>
                    <a:pt x="114" y="991"/>
                  </a:lnTo>
                  <a:lnTo>
                    <a:pt x="153" y="1013"/>
                  </a:lnTo>
                  <a:lnTo>
                    <a:pt x="87" y="1039"/>
                  </a:lnTo>
                  <a:lnTo>
                    <a:pt x="21" y="1066"/>
                  </a:lnTo>
                  <a:lnTo>
                    <a:pt x="10" y="995"/>
                  </a:lnTo>
                  <a:lnTo>
                    <a:pt x="0" y="925"/>
                  </a:lnTo>
                  <a:lnTo>
                    <a:pt x="39" y="948"/>
                  </a:lnTo>
                  <a:lnTo>
                    <a:pt x="74" y="886"/>
                  </a:lnTo>
                  <a:lnTo>
                    <a:pt x="652" y="1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03" name="Freeform 694"/>
            <p:cNvSpPr>
              <a:spLocks/>
            </p:cNvSpPr>
            <p:nvPr/>
          </p:nvSpPr>
          <p:spPr bwMode="auto">
            <a:xfrm>
              <a:off x="6348414" y="2889250"/>
              <a:ext cx="301625" cy="220662"/>
            </a:xfrm>
            <a:custGeom>
              <a:avLst/>
              <a:gdLst>
                <a:gd name="T0" fmla="*/ 347 w 347"/>
                <a:gd name="T1" fmla="*/ 253 h 253"/>
                <a:gd name="T2" fmla="*/ 347 w 347"/>
                <a:gd name="T3" fmla="*/ 253 h 253"/>
                <a:gd name="T4" fmla="*/ 0 w 347"/>
                <a:gd name="T5" fmla="*/ 253 h 253"/>
                <a:gd name="T6" fmla="*/ 0 w 347"/>
                <a:gd name="T7" fmla="*/ 0 h 253"/>
                <a:gd name="T8" fmla="*/ 347 w 347"/>
                <a:gd name="T9" fmla="*/ 0 h 253"/>
                <a:gd name="T10" fmla="*/ 347 w 347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53">
                  <a:moveTo>
                    <a:pt x="347" y="253"/>
                  </a:moveTo>
                  <a:lnTo>
                    <a:pt x="347" y="253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347" y="0"/>
                  </a:lnTo>
                  <a:lnTo>
                    <a:pt x="347" y="2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04" name="Freeform 695"/>
            <p:cNvSpPr>
              <a:spLocks/>
            </p:cNvSpPr>
            <p:nvPr/>
          </p:nvSpPr>
          <p:spPr bwMode="auto">
            <a:xfrm>
              <a:off x="7445377" y="5033963"/>
              <a:ext cx="430213" cy="220662"/>
            </a:xfrm>
            <a:custGeom>
              <a:avLst/>
              <a:gdLst>
                <a:gd name="T0" fmla="*/ 494 w 494"/>
                <a:gd name="T1" fmla="*/ 253 h 253"/>
                <a:gd name="T2" fmla="*/ 494 w 494"/>
                <a:gd name="T3" fmla="*/ 253 h 253"/>
                <a:gd name="T4" fmla="*/ 0 w 494"/>
                <a:gd name="T5" fmla="*/ 253 h 253"/>
                <a:gd name="T6" fmla="*/ 0 w 494"/>
                <a:gd name="T7" fmla="*/ 0 h 253"/>
                <a:gd name="T8" fmla="*/ 494 w 494"/>
                <a:gd name="T9" fmla="*/ 0 h 253"/>
                <a:gd name="T10" fmla="*/ 494 w 494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4" h="253">
                  <a:moveTo>
                    <a:pt x="494" y="253"/>
                  </a:moveTo>
                  <a:lnTo>
                    <a:pt x="494" y="253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494" y="0"/>
                  </a:lnTo>
                  <a:lnTo>
                    <a:pt x="494" y="2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05" name="Freeform 696"/>
            <p:cNvSpPr>
              <a:spLocks/>
            </p:cNvSpPr>
            <p:nvPr/>
          </p:nvSpPr>
          <p:spPr bwMode="auto">
            <a:xfrm>
              <a:off x="8548689" y="5033963"/>
              <a:ext cx="430213" cy="220662"/>
            </a:xfrm>
            <a:custGeom>
              <a:avLst/>
              <a:gdLst>
                <a:gd name="T0" fmla="*/ 493 w 493"/>
                <a:gd name="T1" fmla="*/ 253 h 253"/>
                <a:gd name="T2" fmla="*/ 493 w 493"/>
                <a:gd name="T3" fmla="*/ 253 h 253"/>
                <a:gd name="T4" fmla="*/ 0 w 493"/>
                <a:gd name="T5" fmla="*/ 253 h 253"/>
                <a:gd name="T6" fmla="*/ 0 w 493"/>
                <a:gd name="T7" fmla="*/ 0 h 253"/>
                <a:gd name="T8" fmla="*/ 493 w 493"/>
                <a:gd name="T9" fmla="*/ 0 h 253"/>
                <a:gd name="T10" fmla="*/ 493 w 493"/>
                <a:gd name="T1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3" h="253">
                  <a:moveTo>
                    <a:pt x="493" y="253"/>
                  </a:moveTo>
                  <a:lnTo>
                    <a:pt x="493" y="253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493" y="0"/>
                  </a:lnTo>
                  <a:lnTo>
                    <a:pt x="493" y="2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26" name="Freeform 717"/>
            <p:cNvSpPr>
              <a:spLocks/>
            </p:cNvSpPr>
            <p:nvPr/>
          </p:nvSpPr>
          <p:spPr bwMode="auto">
            <a:xfrm>
              <a:off x="9448802" y="1801813"/>
              <a:ext cx="495300" cy="2533650"/>
            </a:xfrm>
            <a:custGeom>
              <a:avLst/>
              <a:gdLst>
                <a:gd name="T0" fmla="*/ 569 w 569"/>
                <a:gd name="T1" fmla="*/ 2859 h 2904"/>
                <a:gd name="T2" fmla="*/ 569 w 569"/>
                <a:gd name="T3" fmla="*/ 2859 h 2904"/>
                <a:gd name="T4" fmla="*/ 182 w 569"/>
                <a:gd name="T5" fmla="*/ 2859 h 2904"/>
                <a:gd name="T6" fmla="*/ 111 w 569"/>
                <a:gd name="T7" fmla="*/ 2859 h 2904"/>
                <a:gd name="T8" fmla="*/ 111 w 569"/>
                <a:gd name="T9" fmla="*/ 2904 h 2904"/>
                <a:gd name="T10" fmla="*/ 56 w 569"/>
                <a:gd name="T11" fmla="*/ 2860 h 2904"/>
                <a:gd name="T12" fmla="*/ 0 w 569"/>
                <a:gd name="T13" fmla="*/ 2816 h 2904"/>
                <a:gd name="T14" fmla="*/ 56 w 569"/>
                <a:gd name="T15" fmla="*/ 2771 h 2904"/>
                <a:gd name="T16" fmla="*/ 111 w 569"/>
                <a:gd name="T17" fmla="*/ 2727 h 2904"/>
                <a:gd name="T18" fmla="*/ 111 w 569"/>
                <a:gd name="T19" fmla="*/ 2772 h 2904"/>
                <a:gd name="T20" fmla="*/ 182 w 569"/>
                <a:gd name="T21" fmla="*/ 2772 h 2904"/>
                <a:gd name="T22" fmla="*/ 489 w 569"/>
                <a:gd name="T23" fmla="*/ 2772 h 2904"/>
                <a:gd name="T24" fmla="*/ 483 w 569"/>
                <a:gd name="T25" fmla="*/ 0 h 2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9" h="2904">
                  <a:moveTo>
                    <a:pt x="569" y="2859"/>
                  </a:moveTo>
                  <a:lnTo>
                    <a:pt x="569" y="2859"/>
                  </a:lnTo>
                  <a:lnTo>
                    <a:pt x="182" y="2859"/>
                  </a:lnTo>
                  <a:lnTo>
                    <a:pt x="111" y="2859"/>
                  </a:lnTo>
                  <a:lnTo>
                    <a:pt x="111" y="2904"/>
                  </a:lnTo>
                  <a:lnTo>
                    <a:pt x="56" y="2860"/>
                  </a:lnTo>
                  <a:lnTo>
                    <a:pt x="0" y="2816"/>
                  </a:lnTo>
                  <a:lnTo>
                    <a:pt x="56" y="2771"/>
                  </a:lnTo>
                  <a:lnTo>
                    <a:pt x="111" y="2727"/>
                  </a:lnTo>
                  <a:lnTo>
                    <a:pt x="111" y="2772"/>
                  </a:lnTo>
                  <a:lnTo>
                    <a:pt x="182" y="2772"/>
                  </a:lnTo>
                  <a:lnTo>
                    <a:pt x="489" y="2772"/>
                  </a:lnTo>
                  <a:lnTo>
                    <a:pt x="483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27" name="Freeform 718"/>
            <p:cNvSpPr>
              <a:spLocks/>
            </p:cNvSpPr>
            <p:nvPr/>
          </p:nvSpPr>
          <p:spPr bwMode="auto">
            <a:xfrm>
              <a:off x="9940927" y="1727200"/>
              <a:ext cx="0" cy="2581275"/>
            </a:xfrm>
            <a:custGeom>
              <a:avLst/>
              <a:gdLst>
                <a:gd name="T0" fmla="*/ 2959 h 2959"/>
                <a:gd name="T1" fmla="*/ 2959 h 2959"/>
                <a:gd name="T2" fmla="*/ 0 h 29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59">
                  <a:moveTo>
                    <a:pt x="0" y="2959"/>
                  </a:moveTo>
                  <a:lnTo>
                    <a:pt x="0" y="2959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28" name="Freeform 719"/>
            <p:cNvSpPr>
              <a:spLocks/>
            </p:cNvSpPr>
            <p:nvPr/>
          </p:nvSpPr>
          <p:spPr bwMode="auto">
            <a:xfrm>
              <a:off x="9499602" y="1731963"/>
              <a:ext cx="441325" cy="0"/>
            </a:xfrm>
            <a:custGeom>
              <a:avLst/>
              <a:gdLst>
                <a:gd name="T0" fmla="*/ 507 w 507"/>
                <a:gd name="T1" fmla="*/ 507 w 507"/>
                <a:gd name="T2" fmla="*/ 0 w 5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07">
                  <a:moveTo>
                    <a:pt x="507" y="0"/>
                  </a:moveTo>
                  <a:lnTo>
                    <a:pt x="507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29" name="Freeform 720"/>
            <p:cNvSpPr>
              <a:spLocks/>
            </p:cNvSpPr>
            <p:nvPr/>
          </p:nvSpPr>
          <p:spPr bwMode="auto">
            <a:xfrm>
              <a:off x="9493252" y="1801813"/>
              <a:ext cx="382588" cy="0"/>
            </a:xfrm>
            <a:custGeom>
              <a:avLst/>
              <a:gdLst>
                <a:gd name="T0" fmla="*/ 440 w 440"/>
                <a:gd name="T1" fmla="*/ 440 w 440"/>
                <a:gd name="T2" fmla="*/ 0 w 4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0">
                  <a:moveTo>
                    <a:pt x="440" y="0"/>
                  </a:moveTo>
                  <a:lnTo>
                    <a:pt x="440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30" name="Freeform 721"/>
            <p:cNvSpPr>
              <a:spLocks/>
            </p:cNvSpPr>
            <p:nvPr/>
          </p:nvSpPr>
          <p:spPr bwMode="auto">
            <a:xfrm>
              <a:off x="9753602" y="2882900"/>
              <a:ext cx="303213" cy="222250"/>
            </a:xfrm>
            <a:custGeom>
              <a:avLst/>
              <a:gdLst>
                <a:gd name="T0" fmla="*/ 0 w 347"/>
                <a:gd name="T1" fmla="*/ 254 h 254"/>
                <a:gd name="T2" fmla="*/ 0 w 347"/>
                <a:gd name="T3" fmla="*/ 254 h 254"/>
                <a:gd name="T4" fmla="*/ 347 w 347"/>
                <a:gd name="T5" fmla="*/ 254 h 254"/>
                <a:gd name="T6" fmla="*/ 347 w 347"/>
                <a:gd name="T7" fmla="*/ 0 h 254"/>
                <a:gd name="T8" fmla="*/ 0 w 347"/>
                <a:gd name="T9" fmla="*/ 0 h 254"/>
                <a:gd name="T10" fmla="*/ 0 w 347"/>
                <a:gd name="T1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54">
                  <a:moveTo>
                    <a:pt x="0" y="254"/>
                  </a:moveTo>
                  <a:lnTo>
                    <a:pt x="0" y="254"/>
                  </a:lnTo>
                  <a:lnTo>
                    <a:pt x="347" y="254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51" name="Freeform 742"/>
            <p:cNvSpPr>
              <a:spLocks/>
            </p:cNvSpPr>
            <p:nvPr/>
          </p:nvSpPr>
          <p:spPr bwMode="auto">
            <a:xfrm>
              <a:off x="8093077" y="4283075"/>
              <a:ext cx="203200" cy="141287"/>
            </a:xfrm>
            <a:custGeom>
              <a:avLst/>
              <a:gdLst>
                <a:gd name="T0" fmla="*/ 0 w 233"/>
                <a:gd name="T1" fmla="*/ 122 h 163"/>
                <a:gd name="T2" fmla="*/ 0 w 233"/>
                <a:gd name="T3" fmla="*/ 122 h 163"/>
                <a:gd name="T4" fmla="*/ 66 w 233"/>
                <a:gd name="T5" fmla="*/ 122 h 163"/>
                <a:gd name="T6" fmla="*/ 131 w 233"/>
                <a:gd name="T7" fmla="*/ 122 h 163"/>
                <a:gd name="T8" fmla="*/ 131 w 233"/>
                <a:gd name="T9" fmla="*/ 163 h 163"/>
                <a:gd name="T10" fmla="*/ 182 w 233"/>
                <a:gd name="T11" fmla="*/ 122 h 163"/>
                <a:gd name="T12" fmla="*/ 233 w 233"/>
                <a:gd name="T13" fmla="*/ 82 h 163"/>
                <a:gd name="T14" fmla="*/ 182 w 233"/>
                <a:gd name="T15" fmla="*/ 41 h 163"/>
                <a:gd name="T16" fmla="*/ 131 w 233"/>
                <a:gd name="T17" fmla="*/ 0 h 163"/>
                <a:gd name="T18" fmla="*/ 131 w 233"/>
                <a:gd name="T19" fmla="*/ 41 h 163"/>
                <a:gd name="T20" fmla="*/ 66 w 233"/>
                <a:gd name="T21" fmla="*/ 41 h 163"/>
                <a:gd name="T22" fmla="*/ 0 w 233"/>
                <a:gd name="T23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163">
                  <a:moveTo>
                    <a:pt x="0" y="122"/>
                  </a:moveTo>
                  <a:lnTo>
                    <a:pt x="0" y="122"/>
                  </a:lnTo>
                  <a:lnTo>
                    <a:pt x="66" y="122"/>
                  </a:lnTo>
                  <a:lnTo>
                    <a:pt x="131" y="122"/>
                  </a:lnTo>
                  <a:lnTo>
                    <a:pt x="131" y="163"/>
                  </a:lnTo>
                  <a:lnTo>
                    <a:pt x="182" y="122"/>
                  </a:lnTo>
                  <a:lnTo>
                    <a:pt x="233" y="82"/>
                  </a:lnTo>
                  <a:lnTo>
                    <a:pt x="182" y="41"/>
                  </a:lnTo>
                  <a:lnTo>
                    <a:pt x="131" y="0"/>
                  </a:lnTo>
                  <a:lnTo>
                    <a:pt x="131" y="41"/>
                  </a:lnTo>
                  <a:lnTo>
                    <a:pt x="66" y="41"/>
                  </a:lnTo>
                  <a:lnTo>
                    <a:pt x="0" y="41"/>
                  </a:lnTo>
                </a:path>
              </a:pathLst>
            </a:custGeom>
            <a:noFill/>
            <a:ln w="11113" cap="flat">
              <a:solidFill>
                <a:srgbClr val="FFD8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97" name="Freeform 788"/>
            <p:cNvSpPr>
              <a:spLocks/>
            </p:cNvSpPr>
            <p:nvPr/>
          </p:nvSpPr>
          <p:spPr bwMode="auto">
            <a:xfrm>
              <a:off x="7150102" y="231775"/>
              <a:ext cx="2089150" cy="593725"/>
            </a:xfrm>
            <a:custGeom>
              <a:avLst/>
              <a:gdLst>
                <a:gd name="T0" fmla="*/ 2400 w 2400"/>
                <a:gd name="T1" fmla="*/ 680 h 680"/>
                <a:gd name="T2" fmla="*/ 2400 w 2400"/>
                <a:gd name="T3" fmla="*/ 680 h 680"/>
                <a:gd name="T4" fmla="*/ 0 w 2400"/>
                <a:gd name="T5" fmla="*/ 680 h 680"/>
                <a:gd name="T6" fmla="*/ 0 w 2400"/>
                <a:gd name="T7" fmla="*/ 0 h 680"/>
                <a:gd name="T8" fmla="*/ 2400 w 2400"/>
                <a:gd name="T9" fmla="*/ 0 h 680"/>
                <a:gd name="T10" fmla="*/ 2400 w 2400"/>
                <a:gd name="T11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0" h="680">
                  <a:moveTo>
                    <a:pt x="2400" y="680"/>
                  </a:moveTo>
                  <a:lnTo>
                    <a:pt x="2400" y="680"/>
                  </a:lnTo>
                  <a:lnTo>
                    <a:pt x="0" y="680"/>
                  </a:lnTo>
                  <a:lnTo>
                    <a:pt x="0" y="0"/>
                  </a:lnTo>
                  <a:lnTo>
                    <a:pt x="2400" y="0"/>
                  </a:lnTo>
                  <a:lnTo>
                    <a:pt x="2400" y="680"/>
                  </a:lnTo>
                  <a:close/>
                </a:path>
              </a:pathLst>
            </a:custGeom>
            <a:noFill/>
            <a:ln w="11113" cap="flat">
              <a:solidFill>
                <a:srgbClr val="0071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98" name="Freeform 789"/>
            <p:cNvSpPr>
              <a:spLocks/>
            </p:cNvSpPr>
            <p:nvPr/>
          </p:nvSpPr>
          <p:spPr bwMode="auto">
            <a:xfrm>
              <a:off x="7027864" y="1470025"/>
              <a:ext cx="2333625" cy="593725"/>
            </a:xfrm>
            <a:custGeom>
              <a:avLst/>
              <a:gdLst>
                <a:gd name="T0" fmla="*/ 2680 w 2680"/>
                <a:gd name="T1" fmla="*/ 680 h 680"/>
                <a:gd name="T2" fmla="*/ 2680 w 2680"/>
                <a:gd name="T3" fmla="*/ 680 h 680"/>
                <a:gd name="T4" fmla="*/ 0 w 2680"/>
                <a:gd name="T5" fmla="*/ 680 h 680"/>
                <a:gd name="T6" fmla="*/ 0 w 2680"/>
                <a:gd name="T7" fmla="*/ 0 h 680"/>
                <a:gd name="T8" fmla="*/ 2680 w 2680"/>
                <a:gd name="T9" fmla="*/ 0 h 680"/>
                <a:gd name="T10" fmla="*/ 2680 w 2680"/>
                <a:gd name="T11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0" h="680">
                  <a:moveTo>
                    <a:pt x="2680" y="680"/>
                  </a:moveTo>
                  <a:lnTo>
                    <a:pt x="2680" y="680"/>
                  </a:lnTo>
                  <a:lnTo>
                    <a:pt x="0" y="680"/>
                  </a:lnTo>
                  <a:lnTo>
                    <a:pt x="0" y="0"/>
                  </a:lnTo>
                  <a:lnTo>
                    <a:pt x="2680" y="0"/>
                  </a:lnTo>
                  <a:lnTo>
                    <a:pt x="2680" y="680"/>
                  </a:lnTo>
                  <a:close/>
                </a:path>
              </a:pathLst>
            </a:custGeom>
            <a:noFill/>
            <a:ln w="11113" cap="flat">
              <a:solidFill>
                <a:srgbClr val="0071B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599" name="Freeform 790"/>
            <p:cNvSpPr>
              <a:spLocks/>
            </p:cNvSpPr>
            <p:nvPr/>
          </p:nvSpPr>
          <p:spPr bwMode="auto">
            <a:xfrm>
              <a:off x="7451727" y="2690813"/>
              <a:ext cx="1450975" cy="731837"/>
            </a:xfrm>
            <a:custGeom>
              <a:avLst/>
              <a:gdLst>
                <a:gd name="T0" fmla="*/ 1667 w 1667"/>
                <a:gd name="T1" fmla="*/ 840 h 840"/>
                <a:gd name="T2" fmla="*/ 1667 w 1667"/>
                <a:gd name="T3" fmla="*/ 840 h 840"/>
                <a:gd name="T4" fmla="*/ 0 w 1667"/>
                <a:gd name="T5" fmla="*/ 840 h 840"/>
                <a:gd name="T6" fmla="*/ 0 w 1667"/>
                <a:gd name="T7" fmla="*/ 0 h 840"/>
                <a:gd name="T8" fmla="*/ 1667 w 1667"/>
                <a:gd name="T9" fmla="*/ 0 h 840"/>
                <a:gd name="T10" fmla="*/ 1667 w 1667"/>
                <a:gd name="T11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7" h="840">
                  <a:moveTo>
                    <a:pt x="1667" y="840"/>
                  </a:moveTo>
                  <a:lnTo>
                    <a:pt x="1667" y="840"/>
                  </a:lnTo>
                  <a:lnTo>
                    <a:pt x="0" y="840"/>
                  </a:lnTo>
                  <a:lnTo>
                    <a:pt x="0" y="0"/>
                  </a:lnTo>
                  <a:lnTo>
                    <a:pt x="1667" y="0"/>
                  </a:lnTo>
                  <a:lnTo>
                    <a:pt x="1667" y="840"/>
                  </a:lnTo>
                  <a:close/>
                </a:path>
              </a:pathLst>
            </a:custGeom>
            <a:noFill/>
            <a:ln w="11113" cap="flat">
              <a:solidFill>
                <a:srgbClr val="2E319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00" name="Freeform 791"/>
            <p:cNvSpPr>
              <a:spLocks/>
            </p:cNvSpPr>
            <p:nvPr/>
          </p:nvSpPr>
          <p:spPr bwMode="auto">
            <a:xfrm>
              <a:off x="7742239" y="5691188"/>
              <a:ext cx="952500" cy="465137"/>
            </a:xfrm>
            <a:custGeom>
              <a:avLst/>
              <a:gdLst>
                <a:gd name="T0" fmla="*/ 1094 w 1094"/>
                <a:gd name="T1" fmla="*/ 533 h 533"/>
                <a:gd name="T2" fmla="*/ 1094 w 1094"/>
                <a:gd name="T3" fmla="*/ 533 h 533"/>
                <a:gd name="T4" fmla="*/ 0 w 1094"/>
                <a:gd name="T5" fmla="*/ 533 h 533"/>
                <a:gd name="T6" fmla="*/ 0 w 1094"/>
                <a:gd name="T7" fmla="*/ 0 h 533"/>
                <a:gd name="T8" fmla="*/ 1094 w 1094"/>
                <a:gd name="T9" fmla="*/ 0 h 533"/>
                <a:gd name="T10" fmla="*/ 1094 w 1094"/>
                <a:gd name="T11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4" h="533">
                  <a:moveTo>
                    <a:pt x="1094" y="533"/>
                  </a:moveTo>
                  <a:lnTo>
                    <a:pt x="1094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1094" y="0"/>
                  </a:lnTo>
                  <a:lnTo>
                    <a:pt x="1094" y="533"/>
                  </a:lnTo>
                  <a:close/>
                </a:path>
              </a:pathLst>
            </a:custGeom>
            <a:noFill/>
            <a:ln w="11113" cap="flat">
              <a:solidFill>
                <a:srgbClr val="D414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01" name="Freeform 792"/>
            <p:cNvSpPr>
              <a:spLocks/>
            </p:cNvSpPr>
            <p:nvPr/>
          </p:nvSpPr>
          <p:spPr bwMode="auto">
            <a:xfrm>
              <a:off x="7056439" y="4062413"/>
              <a:ext cx="952500" cy="465137"/>
            </a:xfrm>
            <a:custGeom>
              <a:avLst/>
              <a:gdLst>
                <a:gd name="T0" fmla="*/ 1093 w 1093"/>
                <a:gd name="T1" fmla="*/ 534 h 534"/>
                <a:gd name="T2" fmla="*/ 1093 w 1093"/>
                <a:gd name="T3" fmla="*/ 534 h 534"/>
                <a:gd name="T4" fmla="*/ 0 w 1093"/>
                <a:gd name="T5" fmla="*/ 534 h 534"/>
                <a:gd name="T6" fmla="*/ 0 w 1093"/>
                <a:gd name="T7" fmla="*/ 0 h 534"/>
                <a:gd name="T8" fmla="*/ 1093 w 1093"/>
                <a:gd name="T9" fmla="*/ 0 h 534"/>
                <a:gd name="T10" fmla="*/ 1093 w 1093"/>
                <a:gd name="T11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3" h="534">
                  <a:moveTo>
                    <a:pt x="1093" y="534"/>
                  </a:moveTo>
                  <a:lnTo>
                    <a:pt x="1093" y="534"/>
                  </a:lnTo>
                  <a:lnTo>
                    <a:pt x="0" y="534"/>
                  </a:lnTo>
                  <a:lnTo>
                    <a:pt x="0" y="0"/>
                  </a:lnTo>
                  <a:lnTo>
                    <a:pt x="1093" y="0"/>
                  </a:lnTo>
                  <a:lnTo>
                    <a:pt x="1093" y="534"/>
                  </a:lnTo>
                  <a:close/>
                </a:path>
              </a:pathLst>
            </a:custGeom>
            <a:noFill/>
            <a:ln w="11113" cap="flat">
              <a:solidFill>
                <a:srgbClr val="9327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  <p:sp>
          <p:nvSpPr>
            <p:cNvPr id="602" name="Freeform 793"/>
            <p:cNvSpPr>
              <a:spLocks/>
            </p:cNvSpPr>
            <p:nvPr/>
          </p:nvSpPr>
          <p:spPr bwMode="auto">
            <a:xfrm>
              <a:off x="8391527" y="4062413"/>
              <a:ext cx="952500" cy="465137"/>
            </a:xfrm>
            <a:custGeom>
              <a:avLst/>
              <a:gdLst>
                <a:gd name="T0" fmla="*/ 1093 w 1093"/>
                <a:gd name="T1" fmla="*/ 534 h 534"/>
                <a:gd name="T2" fmla="*/ 1093 w 1093"/>
                <a:gd name="T3" fmla="*/ 534 h 534"/>
                <a:gd name="T4" fmla="*/ 0 w 1093"/>
                <a:gd name="T5" fmla="*/ 534 h 534"/>
                <a:gd name="T6" fmla="*/ 0 w 1093"/>
                <a:gd name="T7" fmla="*/ 0 h 534"/>
                <a:gd name="T8" fmla="*/ 1093 w 1093"/>
                <a:gd name="T9" fmla="*/ 0 h 534"/>
                <a:gd name="T10" fmla="*/ 1093 w 1093"/>
                <a:gd name="T11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3" h="534">
                  <a:moveTo>
                    <a:pt x="1093" y="534"/>
                  </a:moveTo>
                  <a:lnTo>
                    <a:pt x="1093" y="534"/>
                  </a:lnTo>
                  <a:lnTo>
                    <a:pt x="0" y="534"/>
                  </a:lnTo>
                  <a:lnTo>
                    <a:pt x="0" y="0"/>
                  </a:lnTo>
                  <a:lnTo>
                    <a:pt x="1093" y="0"/>
                  </a:lnTo>
                  <a:lnTo>
                    <a:pt x="1093" y="534"/>
                  </a:lnTo>
                  <a:close/>
                </a:path>
              </a:pathLst>
            </a:custGeom>
            <a:noFill/>
            <a:ln w="11113" cap="flat">
              <a:solidFill>
                <a:srgbClr val="93278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/>
            </a:p>
          </p:txBody>
        </p:sp>
      </p:grpSp>
      <p:sp>
        <p:nvSpPr>
          <p:cNvPr id="804" name="Rectangle 803"/>
          <p:cNvSpPr/>
          <p:nvPr/>
        </p:nvSpPr>
        <p:spPr>
          <a:xfrm>
            <a:off x="7207443" y="339386"/>
            <a:ext cx="1932432" cy="3962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15000"/>
              </a:lnSpc>
            </a:pPr>
            <a:r>
              <a:rPr lang="x-none" sz="950" b="0" i="0" u="none" baseline="0">
                <a:latin typeface="Corbel"/>
                <a:ea typeface="Corbel"/>
                <a:cs typeface="Corbel"/>
              </a:rPr>
              <a:t>Biopolímeros complejos (proteínas, polisacáridos, grasas/aceites)</a:t>
            </a:r>
          </a:p>
        </p:txBody>
      </p:sp>
      <p:sp>
        <p:nvSpPr>
          <p:cNvPr id="805" name="Rectangle 804"/>
          <p:cNvSpPr/>
          <p:nvPr/>
        </p:nvSpPr>
        <p:spPr>
          <a:xfrm>
            <a:off x="7582347" y="1064810"/>
            <a:ext cx="1258824" cy="16764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950" b="0" i="0" u="none" baseline="0">
                <a:latin typeface="Corbel"/>
                <a:ea typeface="Corbel"/>
                <a:cs typeface="Corbel"/>
              </a:rPr>
              <a:t>Bacterias fermentativas</a:t>
            </a:r>
          </a:p>
        </p:txBody>
      </p:sp>
      <p:sp>
        <p:nvSpPr>
          <p:cNvPr id="806" name="Rectangle 805"/>
          <p:cNvSpPr/>
          <p:nvPr/>
        </p:nvSpPr>
        <p:spPr>
          <a:xfrm>
            <a:off x="7097715" y="1613450"/>
            <a:ext cx="2157984" cy="35966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15000"/>
              </a:lnSpc>
            </a:pPr>
            <a:r>
              <a:rPr lang="x-none" sz="950" b="0" i="0" u="none" baseline="0">
                <a:latin typeface="Corbel"/>
                <a:ea typeface="Corbel"/>
                <a:cs typeface="Corbel"/>
              </a:rPr>
              <a:t>Monómeros y oligómeros degradados (azúcar, aminoácidos, péptidos)</a:t>
            </a:r>
          </a:p>
        </p:txBody>
      </p:sp>
      <p:sp>
        <p:nvSpPr>
          <p:cNvPr id="807" name="Rectangle 806"/>
          <p:cNvSpPr/>
          <p:nvPr/>
        </p:nvSpPr>
        <p:spPr>
          <a:xfrm>
            <a:off x="7573203" y="2293154"/>
            <a:ext cx="1234440" cy="15849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950" b="0" i="0" u="none" baseline="0">
                <a:latin typeface="Corbel"/>
                <a:ea typeface="Corbel"/>
                <a:cs typeface="Corbel"/>
              </a:rPr>
              <a:t>Bacterias fermentativas</a:t>
            </a:r>
          </a:p>
        </p:txBody>
      </p:sp>
      <p:sp>
        <p:nvSpPr>
          <p:cNvPr id="808" name="Rectangle 807"/>
          <p:cNvSpPr/>
          <p:nvPr/>
        </p:nvSpPr>
        <p:spPr>
          <a:xfrm>
            <a:off x="5890707" y="2896658"/>
            <a:ext cx="1182624" cy="2133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>
              <a:spcBef>
                <a:spcPts val="280"/>
              </a:spcBef>
            </a:pPr>
            <a:r>
              <a:rPr lang="x-none" sz="950" b="0" i="0" u="none" baseline="0">
                <a:latin typeface="Corbel"/>
                <a:ea typeface="Corbel"/>
                <a:cs typeface="Corbel"/>
              </a:rPr>
              <a:t>Bacterias fermentativas</a:t>
            </a:r>
          </a:p>
        </p:txBody>
      </p:sp>
      <p:sp>
        <p:nvSpPr>
          <p:cNvPr id="809" name="Rectangle 808"/>
          <p:cNvSpPr/>
          <p:nvPr/>
        </p:nvSpPr>
        <p:spPr>
          <a:xfrm>
            <a:off x="7514656" y="2805218"/>
            <a:ext cx="1326515" cy="5608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15000"/>
              </a:lnSpc>
            </a:pPr>
            <a:r>
              <a:rPr lang="x-none" sz="950" b="0" i="0" u="none" baseline="0" dirty="0">
                <a:latin typeface="Corbel"/>
                <a:ea typeface="Corbel"/>
                <a:cs typeface="Corbel"/>
              </a:rPr>
              <a:t>Butirato de propionato (ácidos orgánicos volátiles de cadena corta)</a:t>
            </a:r>
          </a:p>
        </p:txBody>
      </p:sp>
      <p:sp>
        <p:nvSpPr>
          <p:cNvPr id="810" name="Rectangle 809"/>
          <p:cNvSpPr/>
          <p:nvPr/>
        </p:nvSpPr>
        <p:spPr>
          <a:xfrm>
            <a:off x="9277035" y="2924090"/>
            <a:ext cx="1203960" cy="19202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950" b="0" i="0" u="none" baseline="0">
                <a:latin typeface="Corbel"/>
                <a:ea typeface="Corbel"/>
                <a:cs typeface="Corbel"/>
              </a:rPr>
              <a:t>Bacterias fermentativas</a:t>
            </a:r>
          </a:p>
        </p:txBody>
      </p:sp>
      <p:sp>
        <p:nvSpPr>
          <p:cNvPr id="811" name="Rectangle 810"/>
          <p:cNvSpPr/>
          <p:nvPr/>
        </p:nvSpPr>
        <p:spPr>
          <a:xfrm>
            <a:off x="7678582" y="3519148"/>
            <a:ext cx="1011872" cy="3810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15000"/>
              </a:lnSpc>
            </a:pPr>
            <a:r>
              <a:rPr lang="x-none" sz="950" b="0" i="0" u="none" baseline="0" dirty="0">
                <a:latin typeface="Corbel"/>
                <a:ea typeface="Corbel"/>
                <a:cs typeface="Corbel"/>
              </a:rPr>
              <a:t>Acetógenos (productores de H2)</a:t>
            </a:r>
          </a:p>
        </p:txBody>
      </p:sp>
      <p:sp>
        <p:nvSpPr>
          <p:cNvPr id="812" name="Rectangle 811"/>
          <p:cNvSpPr/>
          <p:nvPr/>
        </p:nvSpPr>
        <p:spPr>
          <a:xfrm>
            <a:off x="7240971" y="4225586"/>
            <a:ext cx="527304" cy="1859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x-none" sz="950" b="0" i="0" u="none" baseline="0">
                <a:latin typeface="Corbel"/>
                <a:ea typeface="Corbel"/>
                <a:cs typeface="Corbel"/>
              </a:rPr>
              <a:t>H2 + CO2</a:t>
            </a:r>
          </a:p>
        </p:txBody>
      </p:sp>
      <p:sp>
        <p:nvSpPr>
          <p:cNvPr id="813" name="Rectangle 812"/>
          <p:cNvSpPr/>
          <p:nvPr/>
        </p:nvSpPr>
        <p:spPr>
          <a:xfrm>
            <a:off x="8582091" y="4210346"/>
            <a:ext cx="493776" cy="1828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950" b="0" i="0" u="none" baseline="0">
                <a:latin typeface="Corbel"/>
                <a:ea typeface="Corbel"/>
                <a:cs typeface="Corbel"/>
              </a:rPr>
              <a:t>Acetato</a:t>
            </a:r>
          </a:p>
        </p:txBody>
      </p:sp>
      <p:sp>
        <p:nvSpPr>
          <p:cNvPr id="814" name="Rectangle 813"/>
          <p:cNvSpPr/>
          <p:nvPr/>
        </p:nvSpPr>
        <p:spPr>
          <a:xfrm>
            <a:off x="7618636" y="4637120"/>
            <a:ext cx="1152080" cy="36271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15000"/>
              </a:lnSpc>
            </a:pPr>
            <a:r>
              <a:rPr lang="x-none" sz="950" b="0" i="0" u="none" baseline="0" dirty="0">
                <a:latin typeface="Corbel"/>
                <a:ea typeface="Corbel"/>
                <a:cs typeface="Corbel"/>
              </a:rPr>
              <a:t>Acetógenos (productores de H2)</a:t>
            </a:r>
          </a:p>
        </p:txBody>
      </p:sp>
      <p:sp>
        <p:nvSpPr>
          <p:cNvPr id="815" name="Rectangle 814"/>
          <p:cNvSpPr/>
          <p:nvPr/>
        </p:nvSpPr>
        <p:spPr>
          <a:xfrm>
            <a:off x="6715753" y="5041344"/>
            <a:ext cx="1527048" cy="1859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950" b="0" i="0" u="none" baseline="0" dirty="0">
                <a:latin typeface="Corbel"/>
                <a:ea typeface="Corbel"/>
                <a:cs typeface="Corbel"/>
              </a:rPr>
              <a:t>Metanógenos reductores de CO2</a:t>
            </a:r>
          </a:p>
        </p:txBody>
      </p:sp>
      <p:sp>
        <p:nvSpPr>
          <p:cNvPr id="816" name="Rectangle 815"/>
          <p:cNvSpPr/>
          <p:nvPr/>
        </p:nvSpPr>
        <p:spPr>
          <a:xfrm>
            <a:off x="8569899" y="5069882"/>
            <a:ext cx="1441704" cy="1859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l" rtl="0"/>
            <a:r>
              <a:rPr lang="x-none" sz="950" b="0" i="0" u="none" baseline="0" dirty="0">
                <a:latin typeface="Corbel"/>
                <a:ea typeface="Corbel"/>
                <a:cs typeface="Corbel"/>
              </a:rPr>
              <a:t>Metanógenos acetoclásticos</a:t>
            </a:r>
          </a:p>
        </p:txBody>
      </p:sp>
      <p:sp>
        <p:nvSpPr>
          <p:cNvPr id="817" name="Rectangle 816"/>
          <p:cNvSpPr/>
          <p:nvPr/>
        </p:nvSpPr>
        <p:spPr>
          <a:xfrm>
            <a:off x="7856667" y="5837978"/>
            <a:ext cx="658368" cy="20421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x-none" sz="950" b="0" i="0" u="none" baseline="0">
                <a:latin typeface="Corbel"/>
                <a:ea typeface="Corbel"/>
                <a:cs typeface="Corbel"/>
              </a:rPr>
              <a:t>CH4 + CO2</a:t>
            </a:r>
          </a:p>
        </p:txBody>
      </p:sp>
    </p:spTree>
    <p:extLst>
      <p:ext uri="{BB962C8B-B14F-4D97-AF65-F5344CB8AC3E}">
        <p14:creationId xmlns:p14="http://schemas.microsoft.com/office/powerpoint/2010/main" val="33996150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Microsoft Office PowerPoint</Application>
  <PresentationFormat>Widescreen</PresentationFormat>
  <Paragraphs>204</Paragraphs>
  <Slides>23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Corbel</vt:lpstr>
      <vt:lpstr>Encode Sans Condensed</vt:lpstr>
      <vt:lpstr>Helvetica</vt:lpstr>
      <vt:lpstr>Open Sans</vt:lpstr>
      <vt:lpstr>Open Sans Condensed</vt:lpstr>
      <vt:lpstr>Open Sans Condensed Light</vt:lpstr>
      <vt:lpstr>Open Sans Hebrew Condensed</vt:lpstr>
      <vt:lpstr>Open Sans Light</vt:lpstr>
      <vt:lpstr>Tahoma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Ecuación del sistema mecanismo de presión de gas 1 milibar = 1 cm de columna de agua= 10.2 kg / m2</vt:lpstr>
      <vt:lpstr>ENERGÍA- VALOR DEL BIOGÁS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2022-03-26T16:05:01Z</dcterms:modified>
</cp:coreProperties>
</file>