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6" r:id="rId4"/>
    <p:sldId id="258" r:id="rId5"/>
    <p:sldId id="271" r:id="rId6"/>
    <p:sldId id="292" r:id="rId7"/>
    <p:sldId id="303" r:id="rId8"/>
    <p:sldId id="287" r:id="rId9"/>
    <p:sldId id="288" r:id="rId10"/>
    <p:sldId id="289" r:id="rId11"/>
    <p:sldId id="305" r:id="rId12"/>
    <p:sldId id="299" r:id="rId13"/>
    <p:sldId id="294" r:id="rId14"/>
    <p:sldId id="304" r:id="rId15"/>
    <p:sldId id="301" r:id="rId16"/>
    <p:sldId id="291" r:id="rId17"/>
    <p:sldId id="302" r:id="rId18"/>
    <p:sldId id="309" r:id="rId19"/>
    <p:sldId id="300" r:id="rId20"/>
    <p:sldId id="297" r:id="rId21"/>
    <p:sldId id="308" r:id="rId22"/>
    <p:sldId id="298" r:id="rId23"/>
    <p:sldId id="286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00"/>
    <a:srgbClr val="EDEDED"/>
    <a:srgbClr val="F2F2F2"/>
    <a:srgbClr val="FFF8E5"/>
    <a:srgbClr val="F6F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3272" autoAdjust="0"/>
  </p:normalViewPr>
  <p:slideViewPr>
    <p:cSldViewPr snapToGrid="0">
      <p:cViewPr varScale="1">
        <p:scale>
          <a:sx n="103" d="100"/>
          <a:sy n="103" d="100"/>
        </p:scale>
        <p:origin x="5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838739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2544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120+3 =&gt; 120 + 3</a:t>
            </a:r>
          </a:p>
          <a:p>
            <a:r>
              <a:rPr lang="en-GB" dirty="0"/>
              <a:t>Surface ocean =&gt; Ocean surface</a:t>
            </a:r>
          </a:p>
          <a:p>
            <a:r>
              <a:rPr lang="en-GB" dirty="0" err="1"/>
              <a:t>Microbail</a:t>
            </a:r>
            <a:r>
              <a:rPr lang="en-GB" dirty="0"/>
              <a:t> =&gt; Microbial</a:t>
            </a:r>
            <a:endParaRPr lang="he-IL" dirty="0"/>
          </a:p>
          <a:p>
            <a:r>
              <a:rPr lang="en-US" dirty="0"/>
              <a:t>UN Goal</a:t>
            </a:r>
            <a:r>
              <a:rPr lang="en-US" dirty="0">
                <a:sym typeface="Wingdings" panose="05000000000000000000" pitchFamily="2" charset="2"/>
              </a:rPr>
              <a:t> Net Zero by 2050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649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94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Biopolymeres</a:t>
            </a:r>
            <a:r>
              <a:rPr lang="en-GB" dirty="0"/>
              <a:t> =&gt; biopolymers</a:t>
            </a:r>
          </a:p>
          <a:p>
            <a:r>
              <a:rPr lang="en-GB" dirty="0"/>
              <a:t>Butyrate =&gt; butyrate</a:t>
            </a:r>
          </a:p>
        </p:txBody>
      </p:sp>
    </p:spTree>
    <p:extLst>
      <p:ext uri="{BB962C8B-B14F-4D97-AF65-F5344CB8AC3E}">
        <p14:creationId xmlns:p14="http://schemas.microsoft.com/office/powerpoint/2010/main" val="3230978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healthy plant growth =&gt; healthy plant growth</a:t>
            </a:r>
          </a:p>
          <a:p>
            <a:r>
              <a:rPr lang="en-GB" dirty="0"/>
              <a:t>resilience to diseases =&gt; disease resilience</a:t>
            </a:r>
          </a:p>
        </p:txBody>
      </p:sp>
    </p:spTree>
    <p:extLst>
      <p:ext uri="{BB962C8B-B14F-4D97-AF65-F5344CB8AC3E}">
        <p14:creationId xmlns:p14="http://schemas.microsoft.com/office/powerpoint/2010/main" val="1816526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1-2 months =&gt; 1–2 months [USE </a:t>
            </a:r>
            <a:r>
              <a:rPr lang="en-GB" dirty="0" err="1"/>
              <a:t>EN</a:t>
            </a:r>
            <a:r>
              <a:rPr lang="en-GB" dirty="0"/>
              <a:t>-DASH AND HARD SPACE]</a:t>
            </a:r>
          </a:p>
          <a:p>
            <a:endParaRPr lang="en-GB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2-3 times per weeks apply =&gt; 1–2 times per week; apply [USE </a:t>
            </a:r>
            <a:r>
              <a:rPr lang="en-GB" dirty="0" err="1"/>
              <a:t>EN</a:t>
            </a:r>
            <a:r>
              <a:rPr lang="en-GB" dirty="0"/>
              <a:t>-DASH AND HARD SPACE]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to the plants roots. =&gt; to plant roots.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847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1-2 months =&gt; 1–2 months [USE </a:t>
            </a:r>
            <a:r>
              <a:rPr lang="en-GB" dirty="0" err="1"/>
              <a:t>EN</a:t>
            </a:r>
            <a:r>
              <a:rPr lang="en-GB" dirty="0"/>
              <a:t>-DASH AND HARD SPACE]</a:t>
            </a:r>
          </a:p>
          <a:p>
            <a:endParaRPr lang="en-GB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2-3 times per weeks apply =&gt; 1–2 times per week; apply [USE </a:t>
            </a:r>
            <a:r>
              <a:rPr lang="en-GB" dirty="0" err="1"/>
              <a:t>EN</a:t>
            </a:r>
            <a:r>
              <a:rPr lang="en-GB" dirty="0"/>
              <a:t>-DASH AND HARD SPACE]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to the plants roots. =&gt; to plant roots.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076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latinLnBrk="0"/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274405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699" tIns="45699" rIns="45699" bIns="45699"/>
          <a:lstStyle>
            <a:lvl1pPr algn="r"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699" tIns="45699" rIns="45699" bIns="45699"/>
          <a:lstStyle>
            <a:lvl1pPr marL="457200" indent="-406400" algn="r">
              <a:buClr>
                <a:srgbClr val="000000"/>
              </a:buClr>
              <a:buSzPts val="2800"/>
            </a:lvl1pPr>
            <a:lvl2pPr marL="977900" indent="-444500" algn="r">
              <a:buClr>
                <a:srgbClr val="000000"/>
              </a:buClr>
              <a:buSzPts val="2800"/>
            </a:lvl2pPr>
            <a:lvl3pPr marL="1513838" indent="-497838" algn="r">
              <a:buClr>
                <a:srgbClr val="000000"/>
              </a:buClr>
              <a:buSzPts val="2800"/>
            </a:lvl3pPr>
            <a:lvl4pPr marL="2019300" indent="-533400" algn="r">
              <a:buClr>
                <a:srgbClr val="000000"/>
              </a:buClr>
              <a:buSzPts val="2800"/>
            </a:lvl4pPr>
            <a:lvl5pPr marL="2476500" indent="-533400" algn="r">
              <a:buClr>
                <a:srgbClr val="000000"/>
              </a:buClr>
              <a:buSzPts val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200" y="6414781"/>
            <a:ext cx="258582" cy="248263"/>
          </a:xfrm>
          <a:prstGeom prst="rect">
            <a:avLst/>
          </a:prstGeom>
        </p:spPr>
        <p:txBody>
          <a:bodyPr lIns="45699" tIns="45699" rIns="45699" bIns="45699"/>
          <a:lstStyle>
            <a:lvl1pPr algn="l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723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emf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0.emf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0.emf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8ESzZnfHNQo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6.emf"/><Relationship Id="rId10" Type="http://schemas.openxmlformats.org/officeDocument/2006/relationships/image" Target="../media/image9.emf"/><Relationship Id="rId4" Type="http://schemas.openxmlformats.org/officeDocument/2006/relationships/image" Target="../media/image5.png"/><Relationship Id="rId9" Type="http://schemas.openxmlformats.org/officeDocument/2006/relationships/hyperlink" Target="https://www.youtube.com/watch?v=8ESzZnfHNQo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.png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4" descr="תמונה 4">
            <a:extLst>
              <a:ext uri="{FF2B5EF4-FFF2-40B4-BE49-F238E27FC236}">
                <a16:creationId xmlns:a16="http://schemas.microsoft.com/office/drawing/2014/main" id="{4E3119D4-7DC1-CD43-A0B5-1561C327D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28" y="2679193"/>
            <a:ext cx="2436767" cy="41266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מלבן 2">
            <a:extLst>
              <a:ext uri="{FF2B5EF4-FFF2-40B4-BE49-F238E27FC236}">
                <a16:creationId xmlns:a16="http://schemas.microsoft.com/office/drawing/2014/main" id="{C1A3EFEE-585D-DA49-B0DB-419A4AFB7F10}"/>
              </a:ext>
            </a:extLst>
          </p:cNvPr>
          <p:cNvSpPr/>
          <p:nvPr/>
        </p:nvSpPr>
        <p:spPr>
          <a:xfrm>
            <a:off x="0" y="3091857"/>
            <a:ext cx="584472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Training for Distributors:</a:t>
            </a:r>
          </a:p>
          <a:p>
            <a:pPr algn="ctr"/>
            <a:r>
              <a:rPr lang="en-US" sz="2500" b="1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How It Works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84D25A-7271-BF45-8DAC-511A22B01442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Google Shape;109;p3">
            <a:extLst>
              <a:ext uri="{FF2B5EF4-FFF2-40B4-BE49-F238E27FC236}">
                <a16:creationId xmlns:a16="http://schemas.microsoft.com/office/drawing/2014/main" id="{A680A95B-2B72-3B4F-A29B-B2ACDED4C4B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0"/>
            <a:ext cx="3810639" cy="1604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DD63DE-1EB2-144D-AE0D-D88D677C7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427" y="3368856"/>
            <a:ext cx="553998" cy="5539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361FD6-DB6A-134A-9F38-B68672351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-11987"/>
            <a:ext cx="5778500" cy="65151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719393"/>
              </p:ext>
            </p:extLst>
          </p:nvPr>
        </p:nvGraphicFramePr>
        <p:xfrm>
          <a:off x="4020317" y="1499677"/>
          <a:ext cx="5866062" cy="29248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5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898">
                <a:tc>
                  <a:txBody>
                    <a:bodyPr/>
                    <a:lstStyle/>
                    <a:p>
                      <a:endParaRPr lang="en-GB" sz="1600" b="1" dirty="0">
                        <a:solidFill>
                          <a:schemeClr val="tx1"/>
                        </a:solidFill>
                        <a:latin typeface="Encode Sans Condensed" pitchFamily="2" charset="77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FD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Formula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Encode Sans Condensed" pitchFamily="2" charset="77"/>
                        <a:ea typeface="Open Sans Condensed" panose="020B08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FD8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%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Encode Sans Condensed" pitchFamily="2" charset="77"/>
                        <a:ea typeface="Open Sans Condensed" panose="020B08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FD8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Methane</a:t>
                      </a:r>
                      <a:endParaRPr lang="en-US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CH</a:t>
                      </a:r>
                      <a:r>
                        <a:rPr lang="en-US" sz="1600" baseline="-25000" dirty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4</a:t>
                      </a:r>
                      <a:endParaRPr lang="en-US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50–75</a:t>
                      </a:r>
                      <a:endParaRPr lang="en-US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2F2F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6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Carbon</a:t>
                      </a:r>
                      <a:r>
                        <a:rPr lang="en-US" sz="1600" baseline="0" dirty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 dioxide</a:t>
                      </a:r>
                      <a:endParaRPr lang="en-US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FD8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CO</a:t>
                      </a:r>
                      <a:r>
                        <a:rPr lang="en-US" sz="1600" baseline="-25000" dirty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2</a:t>
                      </a:r>
                      <a:endParaRPr lang="en-US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FD8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25–50</a:t>
                      </a:r>
                      <a:endParaRPr lang="en-US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FD8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94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Nitrogen</a:t>
                      </a:r>
                      <a:endParaRPr lang="en-US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N</a:t>
                      </a:r>
                      <a:r>
                        <a:rPr lang="en-US" sz="1600" baseline="-25000" dirty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2</a:t>
                      </a:r>
                      <a:endParaRPr lang="en-US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2F2F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0–10</a:t>
                      </a:r>
                      <a:endParaRPr lang="en-US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2F2F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3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Hydrogen</a:t>
                      </a:r>
                      <a:endParaRPr lang="en-US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FD8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H</a:t>
                      </a:r>
                      <a:r>
                        <a:rPr lang="en-US" sz="1600" baseline="-25000" dirty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2</a:t>
                      </a:r>
                      <a:endParaRPr lang="en-US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FD8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0–1</a:t>
                      </a:r>
                      <a:endParaRPr lang="en-US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FD8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Hydrogen sulfide</a:t>
                      </a:r>
                      <a:endParaRPr lang="en-US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EDEDE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H</a:t>
                      </a:r>
                      <a:r>
                        <a:rPr lang="en-US" sz="1600" baseline="-25000" dirty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2</a:t>
                      </a:r>
                      <a:r>
                        <a:rPr lang="en-US" sz="1600" baseline="0" dirty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S</a:t>
                      </a:r>
                      <a:endParaRPr lang="en-US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EDEDED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0–3</a:t>
                      </a:r>
                      <a:endParaRPr lang="en-US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EDEDED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97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Oxygen</a:t>
                      </a:r>
                      <a:endParaRPr lang="en-US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O</a:t>
                      </a:r>
                      <a:r>
                        <a:rPr lang="en-US" sz="1600" baseline="-25000" dirty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2</a:t>
                      </a:r>
                      <a:endParaRPr lang="en-US" sz="1600" dirty="0">
                        <a:latin typeface="Encode Sans Condensed" pitchFamily="2" charset="77"/>
                        <a:ea typeface="Open Sans Condensed Light" panose="020B03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FF8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ncode Sans Condensed" pitchFamily="2" charset="77"/>
                          <a:cs typeface="Open Sans Hebrew Condensed" panose="00000506000000000000" pitchFamily="2" charset="-79"/>
                        </a:rPr>
                        <a:t>Compound</a:t>
                      </a:r>
                      <a:endParaRPr lang="en-US" sz="1600" b="0" dirty="0">
                        <a:latin typeface="Encode Sans Condensed" pitchFamily="2" charset="77"/>
                        <a:ea typeface="Open Sans Condensed" panose="020B0806030504020204" pitchFamily="34" charset="0"/>
                        <a:cs typeface="Open Sans Hebrew Condensed" panose="00000506000000000000" pitchFamily="2" charset="-79"/>
                      </a:endParaRPr>
                    </a:p>
                  </a:txBody>
                  <a:tcPr>
                    <a:solidFill>
                      <a:srgbClr val="FFF8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95656" y="64086"/>
            <a:ext cx="410561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International Distributors Course May 2019</a:t>
            </a:r>
            <a:endParaRPr lang="he-IL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</a:endParaRPr>
          </a:p>
        </p:txBody>
      </p:sp>
      <p:sp>
        <p:nvSpPr>
          <p:cNvPr id="7" name="מלבן 21"/>
          <p:cNvSpPr/>
          <p:nvPr/>
        </p:nvSpPr>
        <p:spPr>
          <a:xfrm>
            <a:off x="-38643" y="3681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8" name="תמונה 6" descr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תיבת טקסט 7"/>
          <p:cNvSpPr txBox="1"/>
          <p:nvPr/>
        </p:nvSpPr>
        <p:spPr>
          <a:xfrm>
            <a:off x="521322" y="515486"/>
            <a:ext cx="3142272" cy="813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r>
              <a:rPr lang="en-US" dirty="0">
                <a:latin typeface="Encode Sans Condensed" pitchFamily="2" charset="77"/>
              </a:rPr>
              <a:t>BIOGAS COMPOSITION</a:t>
            </a:r>
            <a:endParaRPr dirty="0">
              <a:latin typeface="Encode Sans Condensed" pitchFamily="2" charset="77"/>
            </a:endParaRPr>
          </a:p>
        </p:txBody>
      </p:sp>
      <p:pic>
        <p:nvPicPr>
          <p:cNvPr id="11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D1D59413-FE00-B241-AA19-77765CD053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166" r="3859"/>
          <a:stretch/>
        </p:blipFill>
        <p:spPr>
          <a:xfrm>
            <a:off x="8528408" y="0"/>
            <a:ext cx="3663592" cy="108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5228664-614A-2B49-8E80-35DE4981EDF5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E3E815-EAAD-6047-ACFF-35C50ABC8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458" y="342270"/>
            <a:ext cx="723900" cy="50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BC13A5-F861-E548-A1F6-43590A6B284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10072945" y="3042457"/>
            <a:ext cx="1969425" cy="138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3900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95656" y="64086"/>
            <a:ext cx="410561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International Distributors Course May 2019</a:t>
            </a:r>
            <a:endParaRPr lang="he-IL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</a:endParaRPr>
          </a:p>
        </p:txBody>
      </p:sp>
      <p:sp>
        <p:nvSpPr>
          <p:cNvPr id="7" name="מלבן 21"/>
          <p:cNvSpPr/>
          <p:nvPr/>
        </p:nvSpPr>
        <p:spPr>
          <a:xfrm>
            <a:off x="-38643" y="3681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8" name="תמונה 6" descr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תיבת טקסט 7"/>
          <p:cNvSpPr txBox="1"/>
          <p:nvPr/>
        </p:nvSpPr>
        <p:spPr>
          <a:xfrm>
            <a:off x="521322" y="515486"/>
            <a:ext cx="3142272" cy="451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r>
              <a:rPr lang="en-US" dirty="0">
                <a:latin typeface="Encode Sans Condensed" pitchFamily="2" charset="77"/>
              </a:rPr>
              <a:t>GAS FILTER</a:t>
            </a:r>
            <a:endParaRPr dirty="0">
              <a:latin typeface="Encode Sans Condensed" pitchFamily="2" charset="77"/>
            </a:endParaRPr>
          </a:p>
        </p:txBody>
      </p:sp>
      <p:pic>
        <p:nvPicPr>
          <p:cNvPr id="11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D1D59413-FE00-B241-AA19-77765CD053D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166" r="3859"/>
          <a:stretch/>
        </p:blipFill>
        <p:spPr>
          <a:xfrm>
            <a:off x="8528408" y="0"/>
            <a:ext cx="3663592" cy="108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5228664-614A-2B49-8E80-35DE4981EDF5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E3E815-EAAD-6047-ACFF-35C50ABC8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458" y="922471"/>
            <a:ext cx="723900" cy="50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BC13A5-F861-E548-A1F6-43590A6B284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9741409" y="966888"/>
            <a:ext cx="1969425" cy="1382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896" y="2251243"/>
            <a:ext cx="3405445" cy="367107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545585" y="688049"/>
            <a:ext cx="8559891" cy="5641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>
              <a:lnSpc>
                <a:spcPct val="100000"/>
              </a:lnSpc>
              <a:buClr>
                <a:srgbClr val="FFD800"/>
              </a:buClr>
            </a:pPr>
            <a:r>
              <a:rPr lang="en-US" sz="1600" b="1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H2S filtration</a:t>
            </a:r>
          </a:p>
          <a:p>
            <a:pPr>
              <a:lnSpc>
                <a:spcPct val="100000"/>
              </a:lnSpc>
              <a:buClr>
                <a:srgbClr val="FFD800"/>
              </a:buClr>
            </a:pPr>
            <a:r>
              <a:rPr lang="en-US" sz="160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Made from </a:t>
            </a:r>
            <a:r>
              <a:rPr lang="en-US" sz="1600" b="1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Activated Carbon or Ferric Oxide </a:t>
            </a:r>
            <a:endParaRPr lang="en-US" sz="1600" dirty="0">
              <a:latin typeface="Encode Sans Condensed" pitchFamily="2" charset="77"/>
              <a:ea typeface="Open Sans Condensed Light" panose="020B0306030504020204" pitchFamily="34" charset="0"/>
              <a:cs typeface="Open Sans Hebrew Condensed" panose="00000506000000000000" pitchFamily="2" charset="-79"/>
            </a:endParaRPr>
          </a:p>
          <a:p>
            <a:pPr marL="0" indent="0">
              <a:lnSpc>
                <a:spcPct val="100000"/>
              </a:lnSpc>
              <a:buClr>
                <a:srgbClr val="FFD800"/>
              </a:buClr>
              <a:buNone/>
            </a:pPr>
            <a:endParaRPr lang="en-US" sz="1600" dirty="0">
              <a:latin typeface="Encode Sans Condense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FFD800"/>
              </a:buClr>
              <a:buNone/>
            </a:pPr>
            <a:r>
              <a:rPr lang="en-US" sz="160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Why it is important to change the Gas Filter? </a:t>
            </a:r>
            <a:endParaRPr lang="en-US" sz="1600" dirty="0">
              <a:latin typeface="Encode Sans Condensed" pitchFamily="2" charset="77"/>
              <a:ea typeface="Open Sans Condensed Light" panose="020B0306030504020204" pitchFamily="34" charset="0"/>
              <a:cs typeface="Open Sans Hebrew Condensed" panose="00000506000000000000" pitchFamily="2" charset="-79"/>
            </a:endParaRPr>
          </a:p>
          <a:p>
            <a:pPr>
              <a:lnSpc>
                <a:spcPct val="100000"/>
              </a:lnSpc>
              <a:buClr>
                <a:srgbClr val="FFD800"/>
              </a:buClr>
            </a:pPr>
            <a:r>
              <a:rPr lang="en-US" sz="160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Avoids stove and metal bands corrosion</a:t>
            </a:r>
          </a:p>
          <a:p>
            <a:pPr>
              <a:lnSpc>
                <a:spcPct val="100000"/>
              </a:lnSpc>
              <a:buClr>
                <a:srgbClr val="FFD800"/>
              </a:buClr>
            </a:pPr>
            <a:r>
              <a:rPr lang="en-US" sz="160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Removes unpleasant odor</a:t>
            </a:r>
          </a:p>
          <a:p>
            <a:pPr marL="0" indent="0">
              <a:lnSpc>
                <a:spcPct val="100000"/>
              </a:lnSpc>
              <a:buClr>
                <a:srgbClr val="FFD800"/>
              </a:buClr>
              <a:buNone/>
            </a:pPr>
            <a:endParaRPr lang="en-US" sz="1600" dirty="0">
              <a:latin typeface="Encode Sans Condense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hangingPunct="1"/>
            <a:endParaRPr lang="en-US" sz="2400" dirty="0">
              <a:latin typeface="Encode Sans Condensed" pitchFamily="2" charset="77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3644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nual Input 12">
            <a:extLst>
              <a:ext uri="{FF2B5EF4-FFF2-40B4-BE49-F238E27FC236}">
                <a16:creationId xmlns:a16="http://schemas.microsoft.com/office/drawing/2014/main" id="{D5260E5B-ED4C-A243-9F5F-94B6CB6434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lowChartManualInpu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57" name="תמונה 6" descr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תיבת טקסט 13">
            <a:extLst>
              <a:ext uri="{FF2B5EF4-FFF2-40B4-BE49-F238E27FC236}">
                <a16:creationId xmlns:a16="http://schemas.microsoft.com/office/drawing/2014/main" id="{45ADE624-C618-3D46-94CA-BE0B82881996}"/>
              </a:ext>
            </a:extLst>
          </p:cNvPr>
          <p:cNvSpPr txBox="1"/>
          <p:nvPr/>
        </p:nvSpPr>
        <p:spPr>
          <a:xfrm>
            <a:off x="5187143" y="3301180"/>
            <a:ext cx="3291032" cy="578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lnSpc>
                <a:spcPts val="3700"/>
              </a:lnSpc>
              <a:defRPr sz="4800" spc="-150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marL="0" marR="0" indent="0" algn="l" defTabSz="914400" rtl="1" fontAlgn="auto" latinLnBrk="0" hangingPunct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Encode Sans Condensed" pitchFamily="2" charset="77"/>
              </a:rPr>
              <a:t>PHYSICS</a:t>
            </a:r>
            <a:endParaRPr dirty="0">
              <a:latin typeface="Encode Sans Condensed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48DE8D-A445-104E-AEE3-A213727E6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3" y="3038874"/>
            <a:ext cx="515388" cy="6626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FB22DDA-CA47-3348-9298-86F75D00C535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7560918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21"/>
          <p:cNvSpPr/>
          <p:nvPr/>
        </p:nvSpPr>
        <p:spPr>
          <a:xfrm>
            <a:off x="-38643" y="3681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6" name="תמונה 6" descr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תיבת טקסט 7"/>
          <p:cNvSpPr txBox="1"/>
          <p:nvPr/>
        </p:nvSpPr>
        <p:spPr>
          <a:xfrm>
            <a:off x="521322" y="515486"/>
            <a:ext cx="3142272" cy="454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r>
              <a:rPr lang="en-US" dirty="0">
                <a:latin typeface="Encode Sans Condensed" pitchFamily="2" charset="77"/>
              </a:rPr>
              <a:t>PROPERTIES</a:t>
            </a:r>
            <a:endParaRPr dirty="0">
              <a:latin typeface="Encode Sans Condensed" pitchFamily="2" charset="77"/>
            </a:endParaRPr>
          </a:p>
        </p:txBody>
      </p:sp>
      <p:pic>
        <p:nvPicPr>
          <p:cNvPr id="9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B1D8052B-CE07-A649-B50C-AB81A05E1E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166" r="3859"/>
          <a:stretch/>
        </p:blipFill>
        <p:spPr>
          <a:xfrm>
            <a:off x="8528408" y="0"/>
            <a:ext cx="3663592" cy="108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1C9E72-FBF6-C34E-9E76-62DAF79A1C78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" name="כותרת 1"/>
          <p:cNvSpPr>
            <a:spLocks noGrp="1"/>
          </p:cNvSpPr>
          <p:nvPr>
            <p:ph type="title"/>
          </p:nvPr>
        </p:nvSpPr>
        <p:spPr>
          <a:xfrm>
            <a:off x="3641900" y="1308426"/>
            <a:ext cx="7921841" cy="1102894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System equation gas pressure mechanism</a:t>
            </a:r>
            <a:br>
              <a:rPr lang="en-US" sz="3000" b="1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</a:br>
            <a:r>
              <a:rPr lang="en-US" sz="300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1milibar = 1cm water column = 10.2 kg / m2</a:t>
            </a:r>
            <a:endParaRPr lang="he-IL" sz="3000" dirty="0">
              <a:latin typeface="Encode Sans Condensed" pitchFamily="2" charset="77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84" y="2327084"/>
            <a:ext cx="4786871" cy="31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663594" y="1277061"/>
            <a:ext cx="9520060" cy="4311240"/>
          </a:xfrm>
        </p:spPr>
        <p:txBody>
          <a:bodyPr>
            <a:normAutofit/>
          </a:bodyPr>
          <a:lstStyle/>
          <a:p>
            <a:pPr>
              <a:buClr>
                <a:srgbClr val="FFD800"/>
              </a:buClr>
            </a:pPr>
            <a:r>
              <a:rPr lang="en-US" sz="1600" b="1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1000 L of biogas at 60% methane = </a:t>
            </a:r>
            <a:r>
              <a:rPr lang="en-US" sz="1600" dirty="0"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5500 calories = 6.2 kWh = 22,000 MJ</a:t>
            </a:r>
          </a:p>
          <a:p>
            <a:pPr>
              <a:buClr>
                <a:srgbClr val="FFD800"/>
              </a:buClr>
            </a:pPr>
            <a:r>
              <a:rPr lang="en-US" sz="1600" b="1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1 kg cow manure = </a:t>
            </a:r>
            <a:r>
              <a:rPr lang="en-US" sz="1600" dirty="0"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35 L biogas</a:t>
            </a:r>
          </a:p>
          <a:p>
            <a:pPr>
              <a:buClr>
                <a:srgbClr val="FFD800"/>
              </a:buClr>
            </a:pPr>
            <a:r>
              <a:rPr lang="en-US" sz="1600" b="1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1 kg mixed food scraps  = </a:t>
            </a:r>
            <a:r>
              <a:rPr lang="en-US" sz="1600" dirty="0"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100–200 L biogas</a:t>
            </a:r>
          </a:p>
          <a:p>
            <a:pPr>
              <a:buClr>
                <a:srgbClr val="FFD800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1 kg of LPG = </a:t>
            </a:r>
            <a:r>
              <a:rPr lang="en-US" sz="1600" dirty="0"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11,000 calories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63594" y="166233"/>
            <a:ext cx="5313318" cy="115285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Encode Sans Condensed" pitchFamily="2" charset="77"/>
                <a:ea typeface="Open Sans Hebrew Condensed"/>
                <a:cs typeface="Open Sans Hebrew Condensed"/>
                <a:sym typeface="Open Sans Hebrew Condensed"/>
              </a:rPr>
              <a:t>ENERGY- VALUE OF BIOGAS</a:t>
            </a:r>
          </a:p>
        </p:txBody>
      </p:sp>
      <p:sp>
        <p:nvSpPr>
          <p:cNvPr id="5" name="מלבן 21"/>
          <p:cNvSpPr/>
          <p:nvPr/>
        </p:nvSpPr>
        <p:spPr>
          <a:xfrm>
            <a:off x="0" y="0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6" name="תמונה 6" descr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תיבת טקסט 7"/>
          <p:cNvSpPr txBox="1"/>
          <p:nvPr/>
        </p:nvSpPr>
        <p:spPr>
          <a:xfrm>
            <a:off x="521322" y="515486"/>
            <a:ext cx="3142272" cy="454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r>
              <a:rPr lang="en-US" dirty="0">
                <a:latin typeface="Encode Sans Condensed" pitchFamily="2" charset="77"/>
              </a:rPr>
              <a:t>PROPERTIES</a:t>
            </a:r>
            <a:endParaRPr dirty="0">
              <a:latin typeface="Encode Sans Condensed" pitchFamily="2" charset="77"/>
            </a:endParaRPr>
          </a:p>
        </p:txBody>
      </p:sp>
      <p:pic>
        <p:nvPicPr>
          <p:cNvPr id="8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6BA4EB2D-A1B4-3E4D-82D4-2D1744D798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166" r="3859"/>
          <a:stretch/>
        </p:blipFill>
        <p:spPr>
          <a:xfrm>
            <a:off x="8528408" y="0"/>
            <a:ext cx="3663592" cy="108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AB629BD-867C-F84B-8831-8DF7D8CC26B1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15AEEF-541D-9F41-91BE-6C20AA3F31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458" y="969837"/>
            <a:ext cx="411110" cy="5824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835286-BCB5-E146-B38D-9D8F6382BB9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10016836" y="3870462"/>
            <a:ext cx="1729047" cy="244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nual Input 6">
            <a:extLst>
              <a:ext uri="{FF2B5EF4-FFF2-40B4-BE49-F238E27FC236}">
                <a16:creationId xmlns:a16="http://schemas.microsoft.com/office/drawing/2014/main" id="{3959466F-476C-E843-9BD6-7DB8200C48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lowChartManualInpu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B4598E-C4E5-D54D-AFE2-A7FEAFC5B13D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57" name="תמונה 6" descr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תיבת טקסט 13">
            <a:extLst>
              <a:ext uri="{FF2B5EF4-FFF2-40B4-BE49-F238E27FC236}">
                <a16:creationId xmlns:a16="http://schemas.microsoft.com/office/drawing/2014/main" id="{71161D10-009A-B34F-834E-32A2BC7768D5}"/>
              </a:ext>
            </a:extLst>
          </p:cNvPr>
          <p:cNvSpPr txBox="1"/>
          <p:nvPr/>
        </p:nvSpPr>
        <p:spPr>
          <a:xfrm>
            <a:off x="5060682" y="3301180"/>
            <a:ext cx="4639123" cy="578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lnSpc>
                <a:spcPts val="3700"/>
              </a:lnSpc>
              <a:defRPr sz="4800" spc="-150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marL="0" marR="0" indent="0" algn="l" defTabSz="914400" rtl="1" fontAlgn="auto" latinLnBrk="0" hangingPunct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Encode Sans Condensed" pitchFamily="2" charset="77"/>
              </a:rPr>
              <a:t>FERTILIZER</a:t>
            </a:r>
            <a:endParaRPr dirty="0">
              <a:latin typeface="Encode Sans Condensed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1D4E87-3723-E84F-94E2-E0AE07EFD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617" y="3161089"/>
            <a:ext cx="607150" cy="60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3727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60064" y="515486"/>
            <a:ext cx="8465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D800"/>
              </a:buClr>
            </a:pPr>
            <a:r>
              <a:rPr lang="en-GB" sz="1600" dirty="0">
                <a:latin typeface="Encode Sans Condensed" pitchFamily="2" charset="77"/>
                <a:cs typeface="Open Sans Hebrew Condensed" panose="00000506000000000000" pitchFamily="2" charset="-79"/>
              </a:rPr>
              <a:t>High-quality organic liquid fertilizer produced as a by-product from</a:t>
            </a:r>
            <a:br>
              <a:rPr lang="en-GB" sz="1600" dirty="0">
                <a:latin typeface="Encode Sans Condensed" pitchFamily="2" charset="77"/>
                <a:cs typeface="Open Sans Hebrew Condensed" panose="00000506000000000000" pitchFamily="2" charset="-79"/>
              </a:rPr>
            </a:br>
            <a:r>
              <a:rPr lang="en-GB" sz="1600" dirty="0">
                <a:latin typeface="Encode Sans Condensed" pitchFamily="2" charset="77"/>
                <a:cs typeface="Open Sans Hebrew Condensed" panose="00000506000000000000" pitchFamily="2" charset="-79"/>
              </a:rPr>
              <a:t> the digester tank</a:t>
            </a:r>
            <a:br>
              <a:rPr lang="en-GB" sz="1600" dirty="0">
                <a:latin typeface="Encode Sans Condensed" pitchFamily="2" charset="77"/>
                <a:cs typeface="Open Sans Hebrew Condensed" panose="00000506000000000000" pitchFamily="2" charset="-79"/>
              </a:rPr>
            </a:br>
            <a:endParaRPr lang="en-GB" sz="1600" dirty="0">
              <a:latin typeface="Encode Sans Condensed" pitchFamily="2" charset="77"/>
              <a:cs typeface="Open Sans Hebrew Condensed" panose="00000506000000000000" pitchFamily="2" charset="-79"/>
            </a:endParaRPr>
          </a:p>
        </p:txBody>
      </p:sp>
      <p:sp>
        <p:nvSpPr>
          <p:cNvPr id="7" name="מלבן 21"/>
          <p:cNvSpPr/>
          <p:nvPr/>
        </p:nvSpPr>
        <p:spPr>
          <a:xfrm>
            <a:off x="0" y="0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8" name="תמונה 6" descr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תיבת טקסט 7"/>
          <p:cNvSpPr txBox="1"/>
          <p:nvPr/>
        </p:nvSpPr>
        <p:spPr>
          <a:xfrm>
            <a:off x="521322" y="515486"/>
            <a:ext cx="3142272" cy="454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r>
              <a:rPr lang="en-US" dirty="0">
                <a:latin typeface="Encode Sans Condensed" pitchFamily="2" charset="77"/>
              </a:rPr>
              <a:t>BIO FERTILIZER</a:t>
            </a:r>
            <a:endParaRPr dirty="0">
              <a:latin typeface="Encode Sans Condensed" pitchFamily="2" charset="7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562" y="1478647"/>
            <a:ext cx="8172718" cy="4040168"/>
          </a:xfrm>
          <a:prstGeom prst="rect">
            <a:avLst/>
          </a:prstGeom>
        </p:spPr>
      </p:pic>
      <p:pic>
        <p:nvPicPr>
          <p:cNvPr id="10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8492AEED-7F01-8747-B74E-EEA88544B2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32166" r="3859"/>
          <a:stretch/>
        </p:blipFill>
        <p:spPr>
          <a:xfrm>
            <a:off x="8528408" y="2569"/>
            <a:ext cx="3663592" cy="108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897B7A-D596-A440-A494-9E4889FB35C6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146892-3754-2342-8726-74CCB7BBFD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1180" y="969837"/>
            <a:ext cx="607150" cy="6071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C04031-2446-FA49-83C4-E9CBA1B106E3}"/>
              </a:ext>
            </a:extLst>
          </p:cNvPr>
          <p:cNvSpPr/>
          <p:nvPr/>
        </p:nvSpPr>
        <p:spPr>
          <a:xfrm>
            <a:off x="4018950" y="2900124"/>
            <a:ext cx="839585" cy="1147156"/>
          </a:xfrm>
          <a:prstGeom prst="rect">
            <a:avLst/>
          </a:prstGeom>
          <a:noFill/>
          <a:ln w="31750" cap="flat">
            <a:solidFill>
              <a:srgbClr val="FFD8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5F53B9-58FC-C843-B102-8421A4393BEF}"/>
              </a:ext>
            </a:extLst>
          </p:cNvPr>
          <p:cNvSpPr/>
          <p:nvPr/>
        </p:nvSpPr>
        <p:spPr>
          <a:xfrm>
            <a:off x="4018950" y="4213535"/>
            <a:ext cx="839585" cy="1147156"/>
          </a:xfrm>
          <a:prstGeom prst="rect">
            <a:avLst/>
          </a:prstGeom>
          <a:noFill/>
          <a:ln w="31750" cap="flat">
            <a:solidFill>
              <a:srgbClr val="FFD8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3C7E92-10F2-0645-B2D6-9B952027B700}"/>
              </a:ext>
            </a:extLst>
          </p:cNvPr>
          <p:cNvSpPr/>
          <p:nvPr/>
        </p:nvSpPr>
        <p:spPr>
          <a:xfrm>
            <a:off x="7909306" y="2900124"/>
            <a:ext cx="839585" cy="1147156"/>
          </a:xfrm>
          <a:prstGeom prst="rect">
            <a:avLst/>
          </a:prstGeom>
          <a:noFill/>
          <a:ln w="31750" cap="flat">
            <a:solidFill>
              <a:srgbClr val="FFD8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0CF928-665A-E145-BE20-9449FA01AE64}"/>
              </a:ext>
            </a:extLst>
          </p:cNvPr>
          <p:cNvSpPr/>
          <p:nvPr/>
        </p:nvSpPr>
        <p:spPr>
          <a:xfrm>
            <a:off x="7909306" y="4213535"/>
            <a:ext cx="839585" cy="1147156"/>
          </a:xfrm>
          <a:prstGeom prst="rect">
            <a:avLst/>
          </a:prstGeom>
          <a:noFill/>
          <a:ln w="31750" cap="flat">
            <a:solidFill>
              <a:srgbClr val="FFD8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B89052-F1BE-8E49-A567-C82B6384D4C4}"/>
              </a:ext>
            </a:extLst>
          </p:cNvPr>
          <p:cNvSpPr/>
          <p:nvPr/>
        </p:nvSpPr>
        <p:spPr>
          <a:xfrm>
            <a:off x="7909306" y="1611651"/>
            <a:ext cx="839585" cy="1147156"/>
          </a:xfrm>
          <a:prstGeom prst="rect">
            <a:avLst/>
          </a:prstGeom>
          <a:noFill/>
          <a:ln w="31750" cap="flat">
            <a:solidFill>
              <a:srgbClr val="FFD8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695" y="1731034"/>
            <a:ext cx="2203720" cy="13234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  <a:t>*** The first 30 days of fertilizer production, reuse it into the system. It is not fertilizer yet. </a:t>
            </a:r>
            <a:endParaRPr lang="en-GB" sz="1600" dirty="0">
              <a:latin typeface="Encode Sans Condensed" pitchFamily="2" charset="77"/>
              <a:cs typeface="Open Sans Hebrew Condensed" panose="00000506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3605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21"/>
          <p:cNvSpPr/>
          <p:nvPr/>
        </p:nvSpPr>
        <p:spPr>
          <a:xfrm>
            <a:off x="-38643" y="3681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8" name="תמונה 6" descr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תיבת טקסט 7"/>
          <p:cNvSpPr txBox="1"/>
          <p:nvPr/>
        </p:nvSpPr>
        <p:spPr>
          <a:xfrm>
            <a:off x="521322" y="515486"/>
            <a:ext cx="3142272" cy="454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r>
              <a:rPr lang="en-US" dirty="0">
                <a:latin typeface="Encode Sans Condensed" pitchFamily="2" charset="77"/>
              </a:rPr>
              <a:t>BIO FERTILIZER</a:t>
            </a:r>
            <a:endParaRPr dirty="0">
              <a:latin typeface="Encode Sans Condensed" pitchFamily="2" charset="77"/>
            </a:endParaRPr>
          </a:p>
        </p:txBody>
      </p:sp>
      <p:pic>
        <p:nvPicPr>
          <p:cNvPr id="6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997970E8-7DEF-7748-8DC8-1D6CF75580A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32166" r="3859"/>
          <a:stretch/>
        </p:blipFill>
        <p:spPr>
          <a:xfrm>
            <a:off x="8528408" y="0"/>
            <a:ext cx="3663592" cy="108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412DC80-3D5B-D749-8FBE-042F0693497A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C4E32E-D024-3642-B6E0-0EBD52202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4168" y="969837"/>
            <a:ext cx="607150" cy="607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8912" y="969837"/>
            <a:ext cx="7033154" cy="522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7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21"/>
          <p:cNvSpPr/>
          <p:nvPr/>
        </p:nvSpPr>
        <p:spPr>
          <a:xfrm>
            <a:off x="-38643" y="3681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8" name="תמונה 6" descr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תיבת טקסט 7"/>
          <p:cNvSpPr txBox="1"/>
          <p:nvPr/>
        </p:nvSpPr>
        <p:spPr>
          <a:xfrm>
            <a:off x="521322" y="515486"/>
            <a:ext cx="3142272" cy="454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r>
              <a:rPr lang="en-US" dirty="0">
                <a:latin typeface="Encode Sans Condensed" pitchFamily="2" charset="77"/>
              </a:rPr>
              <a:t>BIO FERTILIZER</a:t>
            </a:r>
            <a:endParaRPr dirty="0">
              <a:latin typeface="Encode Sans Condensed" pitchFamily="2" charset="77"/>
            </a:endParaRPr>
          </a:p>
        </p:txBody>
      </p:sp>
      <p:pic>
        <p:nvPicPr>
          <p:cNvPr id="6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997970E8-7DEF-7748-8DC8-1D6CF75580A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32166" r="22348"/>
          <a:stretch/>
        </p:blipFill>
        <p:spPr>
          <a:xfrm>
            <a:off x="9232946" y="0"/>
            <a:ext cx="2959054" cy="108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412DC80-3D5B-D749-8FBE-042F0693497A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C4E32E-D024-3642-B6E0-0EBD52202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4168" y="969837"/>
            <a:ext cx="607150" cy="607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3861" y="198721"/>
            <a:ext cx="4184718" cy="58160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3120" y="6089664"/>
            <a:ext cx="83598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  <a:sym typeface="Calibri Light"/>
              </a:rPr>
              <a:t>http://www.biogassolutions.co.ug/downloads/Hivos-bioslurry-superior-fertilizer-book.pdf</a:t>
            </a:r>
          </a:p>
        </p:txBody>
      </p:sp>
    </p:spTree>
    <p:extLst>
      <p:ext uri="{BB962C8B-B14F-4D97-AF65-F5344CB8AC3E}">
        <p14:creationId xmlns:p14="http://schemas.microsoft.com/office/powerpoint/2010/main" val="95483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nual Input 10">
            <a:extLst>
              <a:ext uri="{FF2B5EF4-FFF2-40B4-BE49-F238E27FC236}">
                <a16:creationId xmlns:a16="http://schemas.microsoft.com/office/drawing/2014/main" id="{D8374E07-C034-114A-968F-AB337B6D77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lowChartManualInpu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FF20B-99DE-FF4F-8363-9A439399C72E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57" name="תמונה 6" descr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תיבת טקסט 13">
            <a:extLst>
              <a:ext uri="{FF2B5EF4-FFF2-40B4-BE49-F238E27FC236}">
                <a16:creationId xmlns:a16="http://schemas.microsoft.com/office/drawing/2014/main" id="{E73BAAFB-600F-454A-8202-DB14386CB936}"/>
              </a:ext>
            </a:extLst>
          </p:cNvPr>
          <p:cNvSpPr txBox="1"/>
          <p:nvPr/>
        </p:nvSpPr>
        <p:spPr>
          <a:xfrm>
            <a:off x="4908950" y="3301180"/>
            <a:ext cx="4639123" cy="578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lnSpc>
                <a:spcPts val="3700"/>
              </a:lnSpc>
              <a:defRPr sz="4800" spc="-150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marL="0" marR="0" indent="0" algn="l" defTabSz="914400" rtl="1" fontAlgn="auto" latinLnBrk="0" hangingPunct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Encode Sans Condensed" pitchFamily="2" charset="77"/>
              </a:rPr>
              <a:t>HEALTHY HBG</a:t>
            </a:r>
            <a:endParaRPr dirty="0">
              <a:latin typeface="Encode Sans Condensed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F5C2B2-58FE-9E43-AA58-EF924A930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157" y="3180544"/>
            <a:ext cx="607150" cy="60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342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מלבן 10"/>
          <p:cNvSpPr/>
          <p:nvPr/>
        </p:nvSpPr>
        <p:spPr>
          <a:xfrm>
            <a:off x="0" y="0"/>
            <a:ext cx="2926085" cy="6858001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18" name="תיבת טקסט 7"/>
          <p:cNvSpPr txBox="1"/>
          <p:nvPr/>
        </p:nvSpPr>
        <p:spPr>
          <a:xfrm>
            <a:off x="289152" y="574355"/>
            <a:ext cx="2398630" cy="1754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ts val="30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r>
              <a:rPr lang="en-US" dirty="0">
                <a:latin typeface="Encode Sans Condensed" pitchFamily="2" charset="77"/>
              </a:rPr>
              <a:t>HOW IT WORKS </a:t>
            </a:r>
            <a:endParaRPr lang="he-IL" dirty="0">
              <a:latin typeface="Encode Sans Condensed" pitchFamily="2" charset="77"/>
            </a:endParaRPr>
          </a:p>
          <a:p>
            <a:pPr>
              <a:lnSpc>
                <a:spcPts val="2300"/>
              </a:lnSpc>
              <a:defRPr sz="2000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pPr>
            <a:r>
              <a:rPr lang="en-US" sz="2800" dirty="0" err="1">
                <a:latin typeface="Encode Sans Condensed" pitchFamily="2" charset="77"/>
              </a:rPr>
              <a:t>HomeBiogas</a:t>
            </a:r>
            <a:r>
              <a:rPr lang="en-US" sz="2800" dirty="0">
                <a:latin typeface="Encode Sans Condensed" pitchFamily="2" charset="77"/>
              </a:rPr>
              <a:t> Digestion Process  </a:t>
            </a:r>
          </a:p>
        </p:txBody>
      </p:sp>
      <p:pic>
        <p:nvPicPr>
          <p:cNvPr id="121" name="תמונה 13" descr="תמונה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70453" y="6111394"/>
            <a:ext cx="983290" cy="166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D5246A-C877-0D45-B459-509AB2F09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154" y="621194"/>
            <a:ext cx="688788" cy="688788"/>
          </a:xfrm>
          <a:prstGeom prst="rect">
            <a:avLst/>
          </a:prstGeom>
        </p:spPr>
      </p:pic>
      <p:pic>
        <p:nvPicPr>
          <p:cNvPr id="7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BD531FC1-5683-B34F-AAE4-5DDD8F63351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32166" r="3859"/>
          <a:stretch/>
        </p:blipFill>
        <p:spPr>
          <a:xfrm>
            <a:off x="8528408" y="0"/>
            <a:ext cx="3663592" cy="108864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B16CCC-32E1-B94D-8C34-1AF3AF68CE53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35A482-DEC8-2842-91C3-F7A9D4E810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5154" y="2117713"/>
            <a:ext cx="444500" cy="444500"/>
          </a:xfrm>
          <a:prstGeom prst="rect">
            <a:avLst/>
          </a:prstGeom>
        </p:spPr>
      </p:pic>
      <p:pic>
        <p:nvPicPr>
          <p:cNvPr id="4" name="8ESzZnfHNQo"/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3524532" y="659086"/>
            <a:ext cx="8378316" cy="47128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94897" y="5463443"/>
            <a:ext cx="5333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https://www.youtube.com/watch?v=8ESzZnfHNQo</a:t>
            </a:r>
          </a:p>
        </p:txBody>
      </p:sp>
      <p:pic>
        <p:nvPicPr>
          <p:cNvPr id="9" name="Picture 8">
            <a:hlinkClick r:id="rId9"/>
            <a:extLst>
              <a:ext uri="{FF2B5EF4-FFF2-40B4-BE49-F238E27FC236}">
                <a16:creationId xmlns:a16="http://schemas.microsoft.com/office/drawing/2014/main" id="{B7C302CE-DB58-2649-86A1-143123C9C461}"/>
              </a:ext>
            </a:extLst>
          </p:cNvPr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6867982" y="2774210"/>
            <a:ext cx="1072825" cy="1072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663594" y="515486"/>
            <a:ext cx="7854638" cy="3553861"/>
          </a:xfrm>
        </p:spPr>
        <p:txBody>
          <a:bodyPr>
            <a:normAutofit/>
          </a:bodyPr>
          <a:lstStyle/>
          <a:p>
            <a:pPr>
              <a:buClr>
                <a:srgbClr val="FFD800"/>
              </a:buClr>
            </a:pPr>
            <a:r>
              <a:rPr lang="en-US" sz="160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Feed according to instructions:</a:t>
            </a:r>
          </a:p>
          <a:p>
            <a:pPr lvl="1"/>
            <a:r>
              <a:rPr lang="en-US" sz="160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Do not overfeed the system with food scraps </a:t>
            </a:r>
          </a:p>
          <a:p>
            <a:pPr lvl="1"/>
            <a:r>
              <a:rPr lang="en-US" sz="160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Do not feed with food scraps if the average temperature is below </a:t>
            </a:r>
            <a:r>
              <a:rPr lang="en-GB" sz="160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20°C/68°F</a:t>
            </a:r>
            <a:r>
              <a:rPr lang="en-US" sz="160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 </a:t>
            </a:r>
          </a:p>
          <a:p>
            <a:pPr marL="457200" lvl="1" indent="0">
              <a:buNone/>
            </a:pPr>
            <a:endParaRPr lang="en-US" sz="1600" dirty="0">
              <a:latin typeface="Encode Sans Condensed" pitchFamily="2" charset="77"/>
              <a:ea typeface="Open Sans Condensed Light" panose="020B0306030504020204" pitchFamily="34" charset="0"/>
              <a:cs typeface="Open Sans Hebrew Condensed" panose="00000506000000000000" pitchFamily="2" charset="-79"/>
            </a:endParaRPr>
          </a:p>
          <a:p>
            <a:pPr marL="457200" lvl="1" indent="0">
              <a:buNone/>
            </a:pPr>
            <a:r>
              <a:rPr lang="en-US" sz="160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Can cause the system to become acidic (low pH)</a:t>
            </a:r>
          </a:p>
          <a:p>
            <a:pPr lvl="1"/>
            <a:endParaRPr lang="en-US" sz="1600" dirty="0">
              <a:latin typeface="Encode Sans Condensed" pitchFamily="2" charset="77"/>
              <a:ea typeface="Open Sans Condensed Light" panose="020B0306030504020204" pitchFamily="34" charset="0"/>
              <a:cs typeface="Open Sans Hebrew Condensed" panose="00000506000000000000" pitchFamily="2" charset="-79"/>
            </a:endParaRPr>
          </a:p>
          <a:p>
            <a:pPr>
              <a:buClr>
                <a:srgbClr val="FFD800"/>
              </a:buClr>
            </a:pPr>
            <a:r>
              <a:rPr lang="en-US" sz="160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Best practice is to give a diverse range of feedstock—carbohydrates, vegetables, fats, proteins</a:t>
            </a:r>
          </a:p>
          <a:p>
            <a:pPr marL="0" indent="0">
              <a:buClr>
                <a:srgbClr val="FFD800"/>
              </a:buClr>
              <a:buNone/>
            </a:pPr>
            <a:r>
              <a:rPr lang="en-US" sz="160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95656" y="64086"/>
            <a:ext cx="410561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International Distributors Course May 2019</a:t>
            </a:r>
            <a:endParaRPr lang="he-IL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</a:endParaRPr>
          </a:p>
        </p:txBody>
      </p:sp>
      <p:sp>
        <p:nvSpPr>
          <p:cNvPr id="5" name="מלבן 21"/>
          <p:cNvSpPr/>
          <p:nvPr/>
        </p:nvSpPr>
        <p:spPr>
          <a:xfrm>
            <a:off x="0" y="0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6" name="תמונה 6" descr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תיבת טקסט 7"/>
          <p:cNvSpPr txBox="1"/>
          <p:nvPr/>
        </p:nvSpPr>
        <p:spPr>
          <a:xfrm>
            <a:off x="521322" y="515486"/>
            <a:ext cx="2348338" cy="813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r>
              <a:rPr lang="en-US" dirty="0">
                <a:latin typeface="Encode Sans Condensed" pitchFamily="2" charset="77"/>
              </a:rPr>
              <a:t>HEALTHY </a:t>
            </a:r>
          </a:p>
          <a:p>
            <a:r>
              <a:rPr lang="en-US" dirty="0">
                <a:latin typeface="Encode Sans Condensed" pitchFamily="2" charset="77"/>
              </a:rPr>
              <a:t>SYSTEM </a:t>
            </a:r>
            <a:endParaRPr dirty="0">
              <a:latin typeface="Encode Sans Condensed" pitchFamily="2" charset="77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914709" y="1513481"/>
            <a:ext cx="362582" cy="402869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FFD8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2B3EDFFC-90F8-EE45-9504-8FA3DEF9E9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166" r="3859"/>
          <a:stretch/>
        </p:blipFill>
        <p:spPr>
          <a:xfrm>
            <a:off x="8528408" y="0"/>
            <a:ext cx="3663592" cy="108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505960-3915-024A-A1F6-B9C3532E19F9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24105F-7CBB-B54D-B212-5B8D69C2B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179" y="1144639"/>
            <a:ext cx="553217" cy="4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7805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A8EF5A70-C2B4-DD4C-B2A6-2B77965E362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" t="16660" r="-78"/>
          <a:stretch/>
        </p:blipFill>
        <p:spPr>
          <a:xfrm rot="10800000" flipV="1">
            <a:off x="3273120" y="3315632"/>
            <a:ext cx="6962320" cy="246761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מלבן 21"/>
          <p:cNvSpPr/>
          <p:nvPr/>
        </p:nvSpPr>
        <p:spPr>
          <a:xfrm>
            <a:off x="-38643" y="3681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6" name="תמונה 6" descr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תיבת טקסט 7"/>
          <p:cNvSpPr txBox="1"/>
          <p:nvPr/>
        </p:nvSpPr>
        <p:spPr>
          <a:xfrm>
            <a:off x="521322" y="515486"/>
            <a:ext cx="3142272" cy="454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r>
              <a:rPr lang="en-US" dirty="0">
                <a:latin typeface="Encode Sans Condensed" pitchFamily="2" charset="77"/>
              </a:rPr>
              <a:t>PROPERTIES</a:t>
            </a:r>
            <a:endParaRPr dirty="0">
              <a:latin typeface="Encode Sans Condensed" pitchFamily="2" charset="77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71936" y="509696"/>
            <a:ext cx="8559891" cy="5641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>
              <a:lnSpc>
                <a:spcPct val="100000"/>
              </a:lnSpc>
              <a:buClr>
                <a:srgbClr val="FFD800"/>
              </a:buClr>
            </a:pPr>
            <a:r>
              <a:rPr lang="en-US" sz="1600" b="1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HRT (Hydraulic Retention Time)</a:t>
            </a:r>
            <a:r>
              <a:rPr lang="en-US" sz="1600" b="1" dirty="0">
                <a:latin typeface="Encode Sans Condensed" pitchFamily="2" charset="77"/>
                <a:ea typeface="Open Sans" panose="020B0606030504020204" pitchFamily="34" charset="0"/>
                <a:cs typeface="Open Sans Hebrew Condensed" panose="00000506000000000000" pitchFamily="2" charset="-79"/>
              </a:rPr>
              <a:t> = 30 days: </a:t>
            </a:r>
            <a:r>
              <a:rPr lang="en-US" sz="160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the time any total feed “volume of slurry (hydrant)” is stored inside the digester </a:t>
            </a:r>
          </a:p>
          <a:p>
            <a:pPr>
              <a:lnSpc>
                <a:spcPct val="100000"/>
              </a:lnSpc>
              <a:buClr>
                <a:srgbClr val="FFD800"/>
              </a:buClr>
            </a:pPr>
            <a:r>
              <a:rPr lang="en-US" sz="1600" b="1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SRT (Solids Retention Time) =  </a:t>
            </a:r>
            <a:r>
              <a:rPr lang="en-US" sz="160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total time any total solids of a “substrate” are stored inside the digester</a:t>
            </a:r>
          </a:p>
          <a:p>
            <a:pPr>
              <a:lnSpc>
                <a:spcPct val="100000"/>
              </a:lnSpc>
              <a:buClr>
                <a:srgbClr val="FFD800"/>
              </a:buClr>
            </a:pPr>
            <a:r>
              <a:rPr lang="en-US" sz="1600" b="1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OLR</a:t>
            </a:r>
            <a:r>
              <a:rPr lang="en-US" sz="1600" b="1" dirty="0">
                <a:latin typeface="Encode Sans Condensed" pitchFamily="2" charset="77"/>
                <a:ea typeface="Open Sans" panose="020B0606030504020204" pitchFamily="34" charset="0"/>
                <a:cs typeface="Open Sans Hebrew Condensed" panose="00000506000000000000" pitchFamily="2" charset="-79"/>
              </a:rPr>
              <a:t> </a:t>
            </a:r>
            <a:r>
              <a:rPr lang="en-US" sz="1600" b="1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(Organic Loading Rate) = </a:t>
            </a:r>
            <a:r>
              <a:rPr lang="en-US" sz="160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total volatile solids added per 1000 liters of digester volume per day</a:t>
            </a:r>
          </a:p>
          <a:p>
            <a:pPr>
              <a:lnSpc>
                <a:spcPct val="100000"/>
              </a:lnSpc>
              <a:buClr>
                <a:srgbClr val="FFD800"/>
              </a:buClr>
            </a:pPr>
            <a:r>
              <a:rPr lang="en-US" sz="1600" b="1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Excess water causes flushing activity</a:t>
            </a:r>
            <a:r>
              <a:rPr lang="en-US" sz="1600" b="1" dirty="0">
                <a:latin typeface="Encode Sans Condensed" pitchFamily="2" charset="77"/>
                <a:ea typeface="Open Sans" panose="020B0606030504020204" pitchFamily="34" charset="0"/>
                <a:cs typeface="Open Sans Hebrew Condensed" panose="00000506000000000000" pitchFamily="2" charset="-79"/>
              </a:rPr>
              <a:t>— </a:t>
            </a:r>
            <a:r>
              <a:rPr lang="en-US" sz="160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chances of flushing out good bacteria with slurry</a:t>
            </a:r>
          </a:p>
          <a:p>
            <a:pPr>
              <a:lnSpc>
                <a:spcPct val="100000"/>
              </a:lnSpc>
              <a:buClr>
                <a:srgbClr val="FFD800"/>
              </a:buClr>
            </a:pPr>
            <a:r>
              <a:rPr lang="en-US" sz="1600" b="1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Feeding rate</a:t>
            </a:r>
          </a:p>
          <a:p>
            <a:pPr lvl="1">
              <a:lnSpc>
                <a:spcPct val="100000"/>
              </a:lnSpc>
              <a:buClr>
                <a:srgbClr val="FFD800"/>
              </a:buClr>
            </a:pPr>
            <a: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  <a:t>The amount of waste fed into the system/ daily</a:t>
            </a:r>
          </a:p>
          <a:p>
            <a:pPr lvl="1">
              <a:lnSpc>
                <a:spcPct val="100000"/>
              </a:lnSpc>
              <a:buClr>
                <a:srgbClr val="FFD800"/>
              </a:buClr>
            </a:pPr>
            <a:r>
              <a:rPr lang="he-IL" sz="1600" dirty="0">
                <a:latin typeface="Encode Sans Condensed" pitchFamily="2" charset="77"/>
                <a:cs typeface="Open Sans Hebrew Condensed" panose="00000506000000000000" pitchFamily="2" charset="-79"/>
              </a:rPr>
              <a:t>  </a:t>
            </a:r>
            <a: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  <a:t>HRT Calculation example:</a:t>
            </a:r>
          </a:p>
          <a:p>
            <a:pPr>
              <a:lnSpc>
                <a:spcPct val="100000"/>
              </a:lnSpc>
              <a:buClr>
                <a:srgbClr val="FFD800"/>
              </a:buClr>
            </a:pPr>
            <a:endParaRPr lang="en-US" sz="1600" dirty="0"/>
          </a:p>
          <a:p>
            <a:pPr>
              <a:lnSpc>
                <a:spcPct val="100000"/>
              </a:lnSpc>
              <a:buClr>
                <a:srgbClr val="FFD800"/>
              </a:buClr>
            </a:pPr>
            <a:endParaRPr lang="en-US" sz="1600" dirty="0">
              <a:latin typeface="Encode Sans Condensed" pitchFamily="2" charset="77"/>
              <a:ea typeface="Open Sans Condensed Light" panose="020B0306030504020204" pitchFamily="34" charset="0"/>
              <a:cs typeface="Open Sans Hebrew Condensed" panose="00000506000000000000" pitchFamily="2" charset="-79"/>
            </a:endParaRPr>
          </a:p>
          <a:p>
            <a:pPr hangingPunct="1"/>
            <a:endParaRPr lang="en-US" sz="1600" dirty="0">
              <a:latin typeface="Encode Sans Condensed" pitchFamily="2" charset="77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  <a:p>
            <a:pPr hangingPunct="1"/>
            <a:endParaRPr lang="en-US" sz="2400" dirty="0">
              <a:latin typeface="Encode Sans Condensed" pitchFamily="2" charset="77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pic>
        <p:nvPicPr>
          <p:cNvPr id="9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B1D8052B-CE07-A649-B50C-AB81A05E1E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9244" t="33721" r="64176" b="-1555"/>
          <a:stretch/>
        </p:blipFill>
        <p:spPr>
          <a:xfrm>
            <a:off x="10474630" y="0"/>
            <a:ext cx="1717370" cy="108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1C9E72-FBF6-C34E-9E76-62DAF79A1C78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930443" y="3491404"/>
            <a:ext cx="6855357" cy="1634385"/>
          </a:xfrm>
        </p:spPr>
        <p:txBody>
          <a:bodyPr>
            <a:normAutofit/>
          </a:bodyPr>
          <a:lstStyle/>
          <a:p>
            <a:pPr lvl="1" hangingPunct="0">
              <a:lnSpc>
                <a:spcPct val="100000"/>
              </a:lnSpc>
              <a:buClr>
                <a:srgbClr val="FFD800"/>
              </a:buClr>
            </a:pPr>
            <a: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  <a:t>HBG 2.0 = 1450L system digester </a:t>
            </a:r>
          </a:p>
          <a:p>
            <a:pPr lvl="1" hangingPunct="0">
              <a:lnSpc>
                <a:spcPct val="100000"/>
              </a:lnSpc>
              <a:buClr>
                <a:srgbClr val="FFD800"/>
              </a:buClr>
            </a:pPr>
            <a: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  <a:t>1450 L / 30 days = 48 L/day</a:t>
            </a:r>
          </a:p>
          <a:p>
            <a:pPr lvl="1" hangingPunct="0">
              <a:lnSpc>
                <a:spcPct val="100000"/>
              </a:lnSpc>
              <a:buClr>
                <a:srgbClr val="FFD800"/>
              </a:buClr>
            </a:pPr>
            <a: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  <a:t>48 L/day = 1:2 ratio (</a:t>
            </a:r>
            <a:r>
              <a:rPr lang="en-US" sz="1600" dirty="0" err="1">
                <a:latin typeface="Encode Sans Condensed" pitchFamily="2" charset="77"/>
                <a:cs typeface="Open Sans Hebrew Condensed" panose="00000506000000000000" pitchFamily="2" charset="-79"/>
              </a:rPr>
              <a:t>manure:water</a:t>
            </a:r>
            <a: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  <a:t>) = 16 kg manure/day + 32 liters water/day</a:t>
            </a:r>
          </a:p>
          <a:p>
            <a:pPr lvl="1" hangingPunct="0">
              <a:lnSpc>
                <a:spcPct val="100000"/>
              </a:lnSpc>
              <a:buClr>
                <a:srgbClr val="FFD800"/>
              </a:buClr>
            </a:pPr>
            <a: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  <a:t>16 kg /day * 35 L biogas = 560 L/ day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F0A594-1293-C74B-A2E6-5DD8256A1F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4291" y="969837"/>
            <a:ext cx="483900" cy="483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BA8147-4D7D-8348-AE02-F4E88A6DEF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5974" y="4308597"/>
            <a:ext cx="1785812" cy="1785812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9398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3085" y="942715"/>
            <a:ext cx="7382605" cy="22721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FFD800"/>
              </a:buClr>
            </a:pPr>
            <a:r>
              <a:rPr lang="en-US" sz="1600" dirty="0">
                <a:solidFill>
                  <a:schemeClr val="tx1"/>
                </a:solidFill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pH </a:t>
            </a:r>
          </a:p>
          <a:p>
            <a:pPr lvl="1">
              <a:lnSpc>
                <a:spcPct val="100000"/>
              </a:lnSpc>
              <a:buClr>
                <a:srgbClr val="FFD800"/>
              </a:buClr>
            </a:pPr>
            <a:r>
              <a:rPr lang="en-US" sz="1600" dirty="0">
                <a:solidFill>
                  <a:schemeClr val="tx1"/>
                </a:solidFill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Should be between </a:t>
            </a:r>
            <a:r>
              <a:rPr lang="en-US" sz="1600" b="1" dirty="0">
                <a:solidFill>
                  <a:schemeClr val="tx1"/>
                </a:solidFill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6.2 and 7.8 </a:t>
            </a:r>
            <a:r>
              <a:rPr lang="en-US" sz="1600" dirty="0">
                <a:solidFill>
                  <a:schemeClr val="tx1"/>
                </a:solidFill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for optimal performance</a:t>
            </a:r>
          </a:p>
          <a:p>
            <a:pPr lvl="1">
              <a:lnSpc>
                <a:spcPct val="100000"/>
              </a:lnSpc>
              <a:buClr>
                <a:srgbClr val="FFD800"/>
              </a:buClr>
            </a:pPr>
            <a:r>
              <a:rPr lang="en-US" sz="1600" dirty="0">
                <a:solidFill>
                  <a:schemeClr val="tx1"/>
                </a:solidFill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Methane gas will </a:t>
            </a:r>
            <a:r>
              <a:rPr lang="en-US" sz="1600" b="1" dirty="0">
                <a:solidFill>
                  <a:schemeClr val="tx1"/>
                </a:solidFill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stop</a:t>
            </a:r>
            <a:r>
              <a:rPr lang="en-US" sz="1600" dirty="0">
                <a:solidFill>
                  <a:schemeClr val="tx1"/>
                </a:solidFill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 produced </a:t>
            </a:r>
            <a:r>
              <a:rPr lang="en-US" sz="1600" b="1" dirty="0">
                <a:solidFill>
                  <a:schemeClr val="tx1"/>
                </a:solidFill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under 6.2 </a:t>
            </a:r>
            <a:r>
              <a:rPr lang="en-US" sz="1600" dirty="0">
                <a:solidFill>
                  <a:schemeClr val="tx1"/>
                </a:solidFill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, CO2 will continue to be produced.</a:t>
            </a:r>
          </a:p>
          <a:p>
            <a:pPr marL="796288" lvl="2" indent="-285750">
              <a:lnSpc>
                <a:spcPct val="100000"/>
              </a:lnSpc>
              <a:buClr>
                <a:srgbClr val="FFD800"/>
              </a:buClr>
            </a:pPr>
            <a:r>
              <a:rPr lang="en-US" sz="160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If pH goes </a:t>
            </a:r>
            <a:r>
              <a:rPr lang="en-US" sz="1600" b="1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below 5</a:t>
            </a:r>
            <a:r>
              <a:rPr lang="en-US" sz="160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, no gas will be produced</a:t>
            </a:r>
          </a:p>
          <a:p>
            <a:pPr>
              <a:lnSpc>
                <a:spcPct val="100000"/>
              </a:lnSpc>
              <a:buClr>
                <a:srgbClr val="FFD800"/>
              </a:buClr>
            </a:pPr>
            <a:r>
              <a:rPr lang="en-US" sz="160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Temperature </a:t>
            </a:r>
          </a:p>
          <a:p>
            <a:pPr lvl="1">
              <a:lnSpc>
                <a:spcPct val="100000"/>
              </a:lnSpc>
              <a:buClr>
                <a:srgbClr val="FFD800"/>
              </a:buClr>
            </a:pPr>
            <a:r>
              <a:rPr lang="en-US" sz="160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Should be above 20</a:t>
            </a:r>
            <a:r>
              <a:rPr lang="en-GB" sz="160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°C</a:t>
            </a:r>
            <a:r>
              <a:rPr lang="en-US" sz="160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 and, for optimal performance, </a:t>
            </a:r>
            <a:r>
              <a:rPr lang="en-US" sz="1600" b="1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above 25</a:t>
            </a:r>
            <a:r>
              <a:rPr lang="en-GB" sz="1600" b="1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°C</a:t>
            </a:r>
            <a:r>
              <a:rPr lang="en-US" sz="160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  (overheating is mostly not a problem) </a:t>
            </a:r>
          </a:p>
          <a:p>
            <a:pPr lvl="1">
              <a:lnSpc>
                <a:spcPct val="100000"/>
              </a:lnSpc>
              <a:buClr>
                <a:srgbClr val="FFD800"/>
              </a:buClr>
            </a:pPr>
            <a:r>
              <a:rPr lang="en-US" sz="160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For every 10</a:t>
            </a:r>
            <a:r>
              <a:rPr lang="en-GB" sz="160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°C, the</a:t>
            </a:r>
            <a:r>
              <a:rPr lang="en-US" sz="160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 system kinetic of reaction doubles</a:t>
            </a:r>
          </a:p>
          <a:p>
            <a:pPr>
              <a:lnSpc>
                <a:spcPct val="100000"/>
              </a:lnSpc>
              <a:buClr>
                <a:srgbClr val="FFD800"/>
              </a:buClr>
            </a:pPr>
            <a:r>
              <a:rPr lang="en-US" sz="160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Biogas is only flammable when </a:t>
            </a:r>
            <a:r>
              <a:rPr lang="en-US" sz="1600" b="1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methane content is above 45%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95656" y="64086"/>
            <a:ext cx="410561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International Distributors Course May 2019</a:t>
            </a:r>
            <a:endParaRPr lang="he-IL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</a:endParaRPr>
          </a:p>
        </p:txBody>
      </p:sp>
      <p:sp>
        <p:nvSpPr>
          <p:cNvPr id="6" name="מלבן 21"/>
          <p:cNvSpPr/>
          <p:nvPr/>
        </p:nvSpPr>
        <p:spPr>
          <a:xfrm>
            <a:off x="-67467" y="0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7" name="תמונה 6" descr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תיבת טקסט 7"/>
          <p:cNvSpPr txBox="1"/>
          <p:nvPr/>
        </p:nvSpPr>
        <p:spPr>
          <a:xfrm>
            <a:off x="521322" y="515486"/>
            <a:ext cx="3142272" cy="454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r>
              <a:rPr lang="en-US" dirty="0">
                <a:latin typeface="Encode Sans Condensed" pitchFamily="2" charset="77"/>
              </a:rPr>
              <a:t>PARAMETERS</a:t>
            </a:r>
            <a:endParaRPr dirty="0">
              <a:latin typeface="Encode Sans Condensed" pitchFamily="2" charset="77"/>
            </a:endParaRPr>
          </a:p>
        </p:txBody>
      </p:sp>
      <p:pic>
        <p:nvPicPr>
          <p:cNvPr id="10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EBB72DD2-E936-A147-8B1B-6F0C105EF5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166" r="3859"/>
          <a:stretch/>
        </p:blipFill>
        <p:spPr>
          <a:xfrm>
            <a:off x="8528408" y="0"/>
            <a:ext cx="3663592" cy="108864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C3FD2F4-8B0C-2545-9B49-04DA81927518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762D21-AF87-7A48-A42B-28A795435B8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9598024" y="3870068"/>
            <a:ext cx="2007407" cy="20966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8BE7C3-473B-0940-870B-4F0831269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758827" y="969836"/>
            <a:ext cx="1145548" cy="3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3236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2" descr="תמונה 2">
            <a:extLst>
              <a:ext uri="{FF2B5EF4-FFF2-40B4-BE49-F238E27FC236}">
                <a16:creationId xmlns:a16="http://schemas.microsoft.com/office/drawing/2014/main" id="{42DFA1B9-34E8-7C41-A192-4C07AA6C0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86" y="0"/>
            <a:ext cx="11562870" cy="650594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2B30C8-C2CD-7B4A-B85C-C5022340677D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6" name="Google Shape;109;p3">
            <a:extLst>
              <a:ext uri="{FF2B5EF4-FFF2-40B4-BE49-F238E27FC236}">
                <a16:creationId xmlns:a16="http://schemas.microsoft.com/office/drawing/2014/main" id="{398620BF-0239-5F4B-8E81-1549CA26CE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0"/>
            <a:ext cx="3810639" cy="16048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מלבן 2">
            <a:extLst>
              <a:ext uri="{FF2B5EF4-FFF2-40B4-BE49-F238E27FC236}">
                <a16:creationId xmlns:a16="http://schemas.microsoft.com/office/drawing/2014/main" id="{43FF3E8E-BFC0-4B40-BB3D-8C04731CB0FD}"/>
              </a:ext>
            </a:extLst>
          </p:cNvPr>
          <p:cNvSpPr/>
          <p:nvPr/>
        </p:nvSpPr>
        <p:spPr>
          <a:xfrm>
            <a:off x="590941" y="3731437"/>
            <a:ext cx="50412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</a:p>
          <a:p>
            <a:pPr algn="ctr"/>
            <a:r>
              <a:rPr lang="en-US" sz="3000" dirty="0"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Any questions?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C24E7E7-F9FB-8F49-8E36-FB06A29F322D}"/>
              </a:ext>
            </a:extLst>
          </p:cNvPr>
          <p:cNvGrpSpPr/>
          <p:nvPr/>
        </p:nvGrpSpPr>
        <p:grpSpPr>
          <a:xfrm>
            <a:off x="2727027" y="2806402"/>
            <a:ext cx="882503" cy="882503"/>
            <a:chOff x="2796932" y="1637414"/>
            <a:chExt cx="882503" cy="88250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5A38D12-D84F-2D43-A977-DBD4F3D05DFC}"/>
                </a:ext>
              </a:extLst>
            </p:cNvPr>
            <p:cNvSpPr/>
            <p:nvPr/>
          </p:nvSpPr>
          <p:spPr>
            <a:xfrm>
              <a:off x="2796932" y="1637414"/>
              <a:ext cx="882503" cy="882503"/>
            </a:xfrm>
            <a:prstGeom prst="ellipse">
              <a:avLst/>
            </a:prstGeom>
            <a:solidFill>
              <a:srgbClr val="FFD8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aa-ET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3AAAF2F-5822-824C-932C-3CF0A51F3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6115" y="1725024"/>
              <a:ext cx="604136" cy="7072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684498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nual Input 2">
            <a:extLst>
              <a:ext uri="{FF2B5EF4-FFF2-40B4-BE49-F238E27FC236}">
                <a16:creationId xmlns:a16="http://schemas.microsoft.com/office/drawing/2014/main" id="{4C06E874-E39C-3947-BA1A-DC4B0E0890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lowChartManualInpu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57" name="תמונה 6" descr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7E9783-5AA3-C846-8417-83137F413545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" name="תיבת טקסט 13">
            <a:extLst>
              <a:ext uri="{FF2B5EF4-FFF2-40B4-BE49-F238E27FC236}">
                <a16:creationId xmlns:a16="http://schemas.microsoft.com/office/drawing/2014/main" id="{03877843-113D-AF49-957E-FCDC67E7974F}"/>
              </a:ext>
            </a:extLst>
          </p:cNvPr>
          <p:cNvSpPr txBox="1"/>
          <p:nvPr/>
        </p:nvSpPr>
        <p:spPr>
          <a:xfrm>
            <a:off x="2762528" y="3301180"/>
            <a:ext cx="4639123" cy="1081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lnSpc>
                <a:spcPts val="3700"/>
              </a:lnSpc>
              <a:defRPr sz="4800" spc="-150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pPr marL="0" marR="0" indent="0" algn="r" defTabSz="914400" rtl="1" fontAlgn="auto" latinLnBrk="0" hangingPunct="0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Encode Sans Condensed" pitchFamily="2" charset="77"/>
              </a:rPr>
              <a:t>BIOLOGY &amp; CHEMISTRY</a:t>
            </a:r>
            <a:endParaRPr dirty="0">
              <a:latin typeface="Encode Sans Condensed" pitchFamily="2" charset="77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D2CAD2-858C-2F41-A75F-6819F43DB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827" y="3091888"/>
            <a:ext cx="515388" cy="66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056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מלבן 21"/>
          <p:cNvSpPr/>
          <p:nvPr/>
        </p:nvSpPr>
        <p:spPr>
          <a:xfrm>
            <a:off x="0" y="0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5" name="תיבת טקסט 7"/>
          <p:cNvSpPr txBox="1"/>
          <p:nvPr/>
        </p:nvSpPr>
        <p:spPr>
          <a:xfrm>
            <a:off x="521322" y="507703"/>
            <a:ext cx="3142272" cy="813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r>
              <a:rPr lang="en-US" dirty="0">
                <a:latin typeface="Encode Sans Condensed" pitchFamily="2" charset="77"/>
              </a:rPr>
              <a:t>CARBON </a:t>
            </a:r>
          </a:p>
          <a:p>
            <a:r>
              <a:rPr lang="en-US" dirty="0">
                <a:latin typeface="Encode Sans Condensed" pitchFamily="2" charset="77"/>
              </a:rPr>
              <a:t>CYCLE </a:t>
            </a:r>
            <a:endParaRPr dirty="0">
              <a:latin typeface="Encode Sans Condensed" pitchFamily="2" charset="77"/>
            </a:endParaRPr>
          </a:p>
        </p:txBody>
      </p:sp>
      <p:pic>
        <p:nvPicPr>
          <p:cNvPr id="139" name="תמונה 10" descr="תמונה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456445-56FD-E34D-A1BD-5E3CCA3FA5BB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8D33A4-47BB-6A4D-B62F-3837BE1EA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408" y="914415"/>
            <a:ext cx="5461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99" y="327094"/>
            <a:ext cx="6077505" cy="6077505"/>
          </a:xfrm>
          <a:prstGeom prst="rect">
            <a:avLst/>
          </a:prstGeom>
        </p:spPr>
      </p:pic>
      <p:pic>
        <p:nvPicPr>
          <p:cNvPr id="6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6FE52554-C7B0-094B-99EA-BA23BA5CE6C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t="32166" r="3859"/>
          <a:stretch/>
        </p:blipFill>
        <p:spPr>
          <a:xfrm>
            <a:off x="8528408" y="0"/>
            <a:ext cx="3663592" cy="108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B2BC28-8953-9344-BCC3-B41E11738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63" y="0"/>
            <a:ext cx="6690694" cy="6582780"/>
          </a:xfrm>
          <a:prstGeom prst="rect">
            <a:avLst/>
          </a:prstGeom>
        </p:spPr>
      </p:pic>
      <p:sp>
        <p:nvSpPr>
          <p:cNvPr id="134" name="מלבן 21"/>
          <p:cNvSpPr/>
          <p:nvPr/>
        </p:nvSpPr>
        <p:spPr>
          <a:xfrm>
            <a:off x="0" y="0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5" name="תיבת טקסט 7"/>
          <p:cNvSpPr txBox="1"/>
          <p:nvPr/>
        </p:nvSpPr>
        <p:spPr>
          <a:xfrm>
            <a:off x="521322" y="515486"/>
            <a:ext cx="3142272" cy="813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r>
              <a:rPr lang="en-US" dirty="0">
                <a:latin typeface="Encode Sans Condensed" pitchFamily="2" charset="77"/>
              </a:rPr>
              <a:t>NUTRIENTS </a:t>
            </a:r>
          </a:p>
          <a:p>
            <a:r>
              <a:rPr lang="en-US" dirty="0">
                <a:latin typeface="Encode Sans Condensed" pitchFamily="2" charset="77"/>
              </a:rPr>
              <a:t>CYCLE</a:t>
            </a:r>
            <a:endParaRPr dirty="0">
              <a:latin typeface="Encode Sans Condensed" pitchFamily="2" charset="77"/>
            </a:endParaRPr>
          </a:p>
        </p:txBody>
      </p:sp>
      <p:pic>
        <p:nvPicPr>
          <p:cNvPr id="139" name="תמונה 10" descr="תמונה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FF758DDA-BE82-2146-9188-CF9A85C8B53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32166" r="33308"/>
          <a:stretch/>
        </p:blipFill>
        <p:spPr>
          <a:xfrm>
            <a:off x="10089430" y="9131"/>
            <a:ext cx="2102569" cy="9006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E4CEB6-FDE6-4541-87EA-D4B86C6BC252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DEBE0F-AC1D-4547-B438-853368AE7B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852645" y="922198"/>
            <a:ext cx="647700" cy="60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794DD7-BBD3-F142-85B6-A9AC264A6C88}"/>
              </a:ext>
            </a:extLst>
          </p:cNvPr>
          <p:cNvSpPr txBox="1"/>
          <p:nvPr/>
        </p:nvSpPr>
        <p:spPr>
          <a:xfrm>
            <a:off x="7404981" y="3359008"/>
            <a:ext cx="2319251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a-ET" sz="16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Nutrients used to grow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2D4BF0-E096-5243-9B7F-3DD224AEB97F}"/>
              </a:ext>
            </a:extLst>
          </p:cNvPr>
          <p:cNvSpPr txBox="1"/>
          <p:nvPr/>
        </p:nvSpPr>
        <p:spPr>
          <a:xfrm>
            <a:off x="3398737" y="745938"/>
            <a:ext cx="1400125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a-ET" sz="16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Water and air</a:t>
            </a:r>
          </a:p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p</a:t>
            </a:r>
            <a:r>
              <a:rPr lang="aa-ET" sz="1600" dirty="0"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enetrate </a:t>
            </a:r>
            <a:r>
              <a:rPr lang="en-GB" sz="1600" dirty="0"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s</a:t>
            </a:r>
            <a:r>
              <a:rPr lang="aa-ET" sz="1600" dirty="0"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oil</a:t>
            </a:r>
            <a:endParaRPr kumimoji="0" lang="aa-ET" sz="1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Encode Sans Condensed" pitchFamily="2" charset="77"/>
              <a:ea typeface="Open Sans Light" panose="020B0306030504020204" pitchFamily="34" charset="0"/>
              <a:cs typeface="Open Sans Light" panose="020B0306030504020204" pitchFamily="34" charset="0"/>
              <a:sym typeface="Helvetic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486791-7581-6441-906A-370EBEC8FD14}"/>
              </a:ext>
            </a:extLst>
          </p:cNvPr>
          <p:cNvSpPr txBox="1"/>
          <p:nvPr/>
        </p:nvSpPr>
        <p:spPr>
          <a:xfrm>
            <a:off x="3577478" y="3896463"/>
            <a:ext cx="1400125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a-ET" sz="16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Plan</a:t>
            </a:r>
            <a:r>
              <a:rPr kumimoji="0" lang="en-GB" sz="16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t</a:t>
            </a:r>
            <a:r>
              <a:rPr kumimoji="0" lang="aa-ET" sz="16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/</a:t>
            </a:r>
            <a:r>
              <a:rPr kumimoji="0" lang="en-GB" sz="16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a</a:t>
            </a:r>
            <a:r>
              <a:rPr kumimoji="0" lang="aa-ET" sz="16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nimal matter breaks down into soil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8E9FC5-7304-204B-9519-3EF3F4F95517}"/>
              </a:ext>
            </a:extLst>
          </p:cNvPr>
          <p:cNvSpPr txBox="1"/>
          <p:nvPr/>
        </p:nvSpPr>
        <p:spPr>
          <a:xfrm>
            <a:off x="5878099" y="4727456"/>
            <a:ext cx="1526882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a-ET" sz="16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Decomposers break down organic matter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9CF2A6-643B-7445-A9F8-ADAA048BA3B3}"/>
              </a:ext>
            </a:extLst>
          </p:cNvPr>
          <p:cNvSpPr txBox="1"/>
          <p:nvPr/>
        </p:nvSpPr>
        <p:spPr>
          <a:xfrm>
            <a:off x="8475575" y="4032155"/>
            <a:ext cx="1526882" cy="830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Soil</a:t>
            </a:r>
            <a:r>
              <a:rPr lang="en-US" sz="1600" dirty="0">
                <a:solidFill>
                  <a:schemeClr val="bg1"/>
                </a:solidFill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-st</a:t>
            </a:r>
            <a:r>
              <a:rPr kumimoji="0" lang="en-US" sz="16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ored nutrients which plants absorb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FD2AA3-DD96-AD4F-B63D-FD848D58B81E}"/>
              </a:ext>
            </a:extLst>
          </p:cNvPr>
          <p:cNvSpPr txBox="1"/>
          <p:nvPr/>
        </p:nvSpPr>
        <p:spPr>
          <a:xfrm>
            <a:off x="5324578" y="5849303"/>
            <a:ext cx="2633923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a-ET" sz="16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Rocky subsoil breaks down</a:t>
            </a:r>
            <a:r>
              <a:rPr kumimoji="0" lang="en-GB" sz="16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,</a:t>
            </a:r>
            <a:r>
              <a:rPr kumimoji="0" lang="aa-ET" sz="16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 providing nutrients </a:t>
            </a:r>
            <a:r>
              <a:rPr kumimoji="0" lang="en-GB" sz="16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in</a:t>
            </a:r>
            <a:r>
              <a:rPr kumimoji="0" lang="aa-ET" sz="16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  <a:sym typeface="Helvetica"/>
              </a:rPr>
              <a:t> soil</a:t>
            </a:r>
          </a:p>
        </p:txBody>
      </p:sp>
    </p:spTree>
    <p:extLst>
      <p:ext uri="{BB962C8B-B14F-4D97-AF65-F5344CB8AC3E}">
        <p14:creationId xmlns:p14="http://schemas.microsoft.com/office/powerpoint/2010/main" val="363784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EB14366-B903-9B4C-BF16-73BA5015B3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44" y="371243"/>
            <a:ext cx="8014394" cy="611551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295656" y="64086"/>
            <a:ext cx="410561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International Distributors Course May 2019</a:t>
            </a:r>
            <a:endParaRPr lang="he-IL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</a:endParaRPr>
          </a:p>
        </p:txBody>
      </p:sp>
      <p:sp>
        <p:nvSpPr>
          <p:cNvPr id="5" name="מלבן 21"/>
          <p:cNvSpPr/>
          <p:nvPr/>
        </p:nvSpPr>
        <p:spPr>
          <a:xfrm>
            <a:off x="-38643" y="3681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6" name="תמונה 6" descr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תיבת טקסט 7"/>
          <p:cNvSpPr txBox="1"/>
          <p:nvPr/>
        </p:nvSpPr>
        <p:spPr>
          <a:xfrm>
            <a:off x="521322" y="515486"/>
            <a:ext cx="1842499" cy="813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r>
              <a:rPr lang="en-US" dirty="0">
                <a:latin typeface="Encode Sans Condensed" pitchFamily="2" charset="77"/>
              </a:rPr>
              <a:t>ENERGY </a:t>
            </a:r>
          </a:p>
          <a:p>
            <a:r>
              <a:rPr lang="en-US" dirty="0">
                <a:latin typeface="Encode Sans Condensed" pitchFamily="2" charset="77"/>
              </a:rPr>
              <a:t>CYCLE</a:t>
            </a:r>
            <a:endParaRPr dirty="0">
              <a:latin typeface="Encode Sans Condensed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D130E1-93B8-0740-B834-A64F3C36E795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EFE2C9-B839-3F46-8940-C9B231C77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711" y="833112"/>
            <a:ext cx="411110" cy="582406"/>
          </a:xfrm>
          <a:prstGeom prst="rect">
            <a:avLst/>
          </a:prstGeom>
        </p:spPr>
      </p:pic>
      <p:pic>
        <p:nvPicPr>
          <p:cNvPr id="11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F80B4624-C01F-194B-AEE1-F7027B5C92D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32166" r="3859"/>
          <a:stretch/>
        </p:blipFill>
        <p:spPr>
          <a:xfrm flipH="1">
            <a:off x="3273120" y="0"/>
            <a:ext cx="3663592" cy="1088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899943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מלבן 21"/>
          <p:cNvSpPr/>
          <p:nvPr/>
        </p:nvSpPr>
        <p:spPr>
          <a:xfrm>
            <a:off x="0" y="-9334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35" name="תיבת טקסט 7"/>
          <p:cNvSpPr txBox="1"/>
          <p:nvPr/>
        </p:nvSpPr>
        <p:spPr>
          <a:xfrm>
            <a:off x="521322" y="515486"/>
            <a:ext cx="2387248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r>
              <a:rPr lang="en-US" dirty="0">
                <a:latin typeface="Encode Sans Condensed" pitchFamily="2" charset="77"/>
              </a:rPr>
              <a:t>BIOGAS IN </a:t>
            </a:r>
          </a:p>
          <a:p>
            <a:r>
              <a:rPr lang="en-US" dirty="0">
                <a:latin typeface="Encode Sans Condensed" pitchFamily="2" charset="77"/>
              </a:rPr>
              <a:t>THE CARBON CYCLE </a:t>
            </a:r>
            <a:endParaRPr dirty="0">
              <a:latin typeface="Encode Sans Condensed" pitchFamily="2" charset="77"/>
            </a:endParaRPr>
          </a:p>
        </p:txBody>
      </p:sp>
      <p:pic>
        <p:nvPicPr>
          <p:cNvPr id="139" name="תמונה 10" descr="תמונה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3864670" y="4175459"/>
            <a:ext cx="69485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  <a:t>If we used the fossil fuels created in nature in the next 300–400 years, even those fuels would be carbon neutral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Encode Sans Condensed" pitchFamily="2" charset="77"/>
              <a:cs typeface="Open Sans Hebrew Condensed" panose="00000506000000000000" pitchFamily="2" charset="-79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Encode Sans Condensed" pitchFamily="2" charset="77"/>
              <a:cs typeface="Open Sans Hebrew Condensed" panose="00000506000000000000" pitchFamily="2" charset="-79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  <a:t>Biogas is carbon neutral as it completed the cycle of carbon replacement in a short time and does not deliver an excess load of carbon to nature  </a:t>
            </a:r>
            <a:endParaRPr lang="en-IN" sz="1600" dirty="0">
              <a:latin typeface="Encode Sans Condensed" pitchFamily="2" charset="77"/>
              <a:cs typeface="Open Sans Hebrew Condensed" panose="00000506000000000000" pitchFamily="2" charset="-79"/>
            </a:endParaRPr>
          </a:p>
        </p:txBody>
      </p:sp>
      <p:pic>
        <p:nvPicPr>
          <p:cNvPr id="8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B184FA12-6270-0E4A-BAEE-32CE93B4FE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166" r="3859"/>
          <a:stretch/>
        </p:blipFill>
        <p:spPr>
          <a:xfrm>
            <a:off x="8528408" y="0"/>
            <a:ext cx="3663592" cy="10886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6520C6-766E-9344-89D0-C4FC0590F1DE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2CFDF3-21D4-8147-B180-D94E0D42F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916" y="1685033"/>
            <a:ext cx="5461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39C3DA-ECE7-554B-9574-61E89C87A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6699" y="2030951"/>
            <a:ext cx="1727200" cy="16637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226D9-D27B-7548-8D54-20567E716D45}"/>
              </a:ext>
            </a:extLst>
          </p:cNvPr>
          <p:cNvSpPr/>
          <p:nvPr/>
        </p:nvSpPr>
        <p:spPr>
          <a:xfrm>
            <a:off x="3864670" y="1059847"/>
            <a:ext cx="6948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  <a:t>Biogas typically refers to a mixture of different gases</a:t>
            </a:r>
            <a:r>
              <a:rPr lang="he-IL" sz="1600" dirty="0">
                <a:latin typeface="Encode Sans Condensed" pitchFamily="2" charset="77"/>
                <a:cs typeface="Open Sans Hebrew Condensed" panose="00000506000000000000" pitchFamily="2" charset="-79"/>
              </a:rPr>
              <a:t> </a:t>
            </a:r>
            <a: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  <a:t>produced by the breakdown of organic matter in the absence of oxygen.</a:t>
            </a:r>
          </a:p>
          <a:p>
            <a:r>
              <a:rPr lang="en-US" sz="1600" dirty="0">
                <a:latin typeface="Encode Sans Condensed" pitchFamily="2" charset="77"/>
                <a:cs typeface="Open Sans Hebrew Condensed" panose="00000506000000000000" pitchFamily="2" charset="-79"/>
              </a:rPr>
              <a:t>Typically, biogas consists of:</a:t>
            </a:r>
            <a:endParaRPr lang="en-IN" sz="1600" dirty="0">
              <a:latin typeface="Encode Sans Condensed" pitchFamily="2" charset="77"/>
              <a:cs typeface="Open Sans Hebrew Condensed" panose="00000506000000000000" pitchFamily="2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5774A3-70A1-7346-8552-8ECDDD9951BE}"/>
              </a:ext>
            </a:extLst>
          </p:cNvPr>
          <p:cNvSpPr/>
          <p:nvPr/>
        </p:nvSpPr>
        <p:spPr>
          <a:xfrm>
            <a:off x="4654646" y="3212534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</a:t>
            </a:r>
            <a:r>
              <a:rPr lang="en-US" sz="1400" dirty="0"/>
              <a:t>4</a:t>
            </a:r>
            <a:endParaRPr lang="aa-ET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E85995-9099-774A-98E6-B9A801E6B690}"/>
              </a:ext>
            </a:extLst>
          </p:cNvPr>
          <p:cNvSpPr/>
          <p:nvPr/>
        </p:nvSpPr>
        <p:spPr>
          <a:xfrm>
            <a:off x="6881553" y="3249576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</a:t>
            </a:r>
            <a:r>
              <a:rPr lang="en-US" sz="1400" dirty="0"/>
              <a:t>2</a:t>
            </a:r>
            <a:r>
              <a:rPr lang="en-US" dirty="0"/>
              <a:t>O</a:t>
            </a:r>
            <a:endParaRPr lang="aa-E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DB663C-AA3A-C449-ABB4-81140AD42A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6232" y="2088101"/>
            <a:ext cx="1511300" cy="1549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810" y="2433033"/>
            <a:ext cx="2471838" cy="112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1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1109" y="312464"/>
            <a:ext cx="3419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Encode Sans Condensed" pitchFamily="2" charset="77"/>
                <a:ea typeface="Open Sans Condensed" panose="020B0806030504020204" pitchFamily="34" charset="0"/>
                <a:cs typeface="Open Sans Condensed" panose="020B0806030504020204" pitchFamily="34" charset="0"/>
              </a:rPr>
              <a:t>AEROBIC</a:t>
            </a:r>
            <a:r>
              <a:rPr lang="en-US" sz="2000" dirty="0">
                <a:latin typeface="Encode Sans Condensed" pitchFamily="2" charset="77"/>
                <a:ea typeface="Open Sans Hebrew Condensed" charset="0"/>
                <a:cs typeface="Open Sans Hebrew Condensed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4478" y="3616990"/>
            <a:ext cx="1610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Encode Sans Condensed" pitchFamily="2" charset="77"/>
                <a:ea typeface="Open Sans Condensed" panose="020B0806030504020204" pitchFamily="34" charset="0"/>
                <a:cs typeface="Open Sans Condensed" panose="020B0806030504020204" pitchFamily="34" charset="0"/>
              </a:rPr>
              <a:t>ANAEROBIC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39681" y="1377015"/>
            <a:ext cx="691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C</a:t>
            </a:r>
            <a:r>
              <a:rPr lang="en-US" sz="2800" baseline="-25000" dirty="0">
                <a:solidFill>
                  <a:srgbClr val="92D050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6</a:t>
            </a:r>
            <a:r>
              <a:rPr lang="en-US" sz="2800" dirty="0">
                <a:solidFill>
                  <a:srgbClr val="92D050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H</a:t>
            </a:r>
            <a:r>
              <a:rPr lang="en-US" sz="2800" baseline="-25000" dirty="0">
                <a:solidFill>
                  <a:srgbClr val="92D050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12</a:t>
            </a:r>
            <a:r>
              <a:rPr lang="en-US" sz="2800" dirty="0">
                <a:solidFill>
                  <a:srgbClr val="92D050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O</a:t>
            </a:r>
            <a:r>
              <a:rPr lang="en-US" sz="2800" baseline="-25000" dirty="0">
                <a:solidFill>
                  <a:srgbClr val="92D050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6</a:t>
            </a:r>
            <a:r>
              <a:rPr lang="en-US" sz="2800" dirty="0"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 + </a:t>
            </a:r>
            <a:r>
              <a:rPr lang="en-US" sz="2800" dirty="0">
                <a:solidFill>
                  <a:schemeClr val="accent1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6O</a:t>
            </a:r>
            <a:r>
              <a:rPr lang="en-US" sz="2800" baseline="-25000" dirty="0">
                <a:solidFill>
                  <a:schemeClr val="accent1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2</a:t>
            </a:r>
            <a:r>
              <a:rPr lang="en-US" sz="2800" dirty="0"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 </a:t>
            </a:r>
            <a:r>
              <a:rPr lang="en-US" sz="2800" dirty="0"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  <a:sym typeface="Wingdings"/>
              </a:rPr>
              <a:t>    6CO</a:t>
            </a:r>
            <a:r>
              <a:rPr lang="en-US" sz="2800" baseline="-25000" dirty="0"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  <a:sym typeface="Wingdings"/>
              </a:rPr>
              <a:t>2</a:t>
            </a:r>
            <a:r>
              <a:rPr lang="en-US" sz="2800" dirty="0"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  <a:sym typeface="Wingdings"/>
              </a:rPr>
              <a:t> + 6H</a:t>
            </a:r>
            <a:r>
              <a:rPr lang="en-US" sz="2800" baseline="-25000" dirty="0"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  <a:sym typeface="Wingdings"/>
              </a:rPr>
              <a:t>2</a:t>
            </a:r>
            <a:r>
              <a:rPr lang="en-US" sz="2800" dirty="0"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  <a:sym typeface="Wingdings"/>
              </a:rPr>
              <a:t>O + </a:t>
            </a:r>
            <a:r>
              <a:rPr lang="en-US" sz="2800" dirty="0">
                <a:solidFill>
                  <a:srgbClr val="FFC000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  <a:sym typeface="Wingdings"/>
              </a:rPr>
              <a:t>36 ATP</a:t>
            </a:r>
            <a:endParaRPr lang="en-US" sz="2800" dirty="0">
              <a:solidFill>
                <a:srgbClr val="FFC000"/>
              </a:solidFill>
              <a:latin typeface="Encode Sans Condensed" pitchFamily="2" charset="77"/>
              <a:ea typeface="Open Sans Condensed" panose="020B0806030504020204" pitchFamily="34" charset="0"/>
              <a:cs typeface="Open Sans Hebrew Condensed" panose="00000506000000000000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55318" y="4391196"/>
            <a:ext cx="537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C</a:t>
            </a:r>
            <a:r>
              <a:rPr lang="en-US" sz="2800" baseline="-25000" dirty="0">
                <a:solidFill>
                  <a:srgbClr val="92D050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6</a:t>
            </a:r>
            <a:r>
              <a:rPr lang="en-US" sz="2800" dirty="0">
                <a:solidFill>
                  <a:srgbClr val="92D050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H</a:t>
            </a:r>
            <a:r>
              <a:rPr lang="en-US" sz="2800" baseline="-25000" dirty="0">
                <a:solidFill>
                  <a:srgbClr val="92D050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12</a:t>
            </a:r>
            <a:r>
              <a:rPr lang="en-US" sz="2800" dirty="0">
                <a:solidFill>
                  <a:srgbClr val="92D050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O</a:t>
            </a:r>
            <a:r>
              <a:rPr lang="en-US" sz="2800" baseline="-25000" dirty="0">
                <a:solidFill>
                  <a:srgbClr val="92D050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6</a:t>
            </a:r>
            <a:r>
              <a:rPr lang="en-US" sz="2800" dirty="0"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</a:rPr>
              <a:t> </a:t>
            </a:r>
            <a:r>
              <a:rPr lang="en-US" sz="2800" dirty="0"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  <a:sym typeface="Wingdings"/>
              </a:rPr>
              <a:t>    2 lactic acid + </a:t>
            </a:r>
            <a:r>
              <a:rPr lang="en-US" sz="2800" dirty="0">
                <a:solidFill>
                  <a:srgbClr val="FFC000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Hebrew Condensed" panose="00000506000000000000" pitchFamily="2" charset="-79"/>
                <a:sym typeface="Wingdings"/>
              </a:rPr>
              <a:t>2 ATP</a:t>
            </a:r>
            <a:endParaRPr lang="en-US" sz="2800" dirty="0">
              <a:solidFill>
                <a:srgbClr val="FFC000"/>
              </a:solidFill>
              <a:latin typeface="Encode Sans Condensed" pitchFamily="2" charset="77"/>
              <a:ea typeface="Open Sans Condensed" panose="020B0806030504020204" pitchFamily="34" charset="0"/>
              <a:cs typeface="Open Sans Hebrew Condensed" panose="00000506000000000000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37302" y="1950470"/>
            <a:ext cx="1119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glucose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36398" y="1950470"/>
            <a:ext cx="1119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carbon</a:t>
            </a:r>
          </a:p>
          <a:p>
            <a:pPr algn="ctr"/>
            <a:r>
              <a:rPr lang="en-US" sz="160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dioxide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44742" y="1954214"/>
            <a:ext cx="84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oxygen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94448" y="4972190"/>
            <a:ext cx="1119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glucose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95770" y="1948493"/>
            <a:ext cx="717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water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345725" y="1908864"/>
            <a:ext cx="1119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usable</a:t>
            </a:r>
          </a:p>
          <a:p>
            <a:pPr algn="ctr"/>
            <a:r>
              <a:rPr lang="en-US" sz="160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energy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94154" y="4918982"/>
            <a:ext cx="1119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usable</a:t>
            </a:r>
          </a:p>
          <a:p>
            <a:pPr algn="ctr"/>
            <a:r>
              <a:rPr lang="en-US" sz="1600" dirty="0">
                <a:latin typeface="Encode Sans Condensed" pitchFamily="2" charset="77"/>
                <a:ea typeface="Open Sans Condensed Light" panose="020B0306030504020204" pitchFamily="34" charset="0"/>
                <a:cs typeface="Open Sans Hebrew Condensed" panose="00000506000000000000" pitchFamily="2" charset="-79"/>
              </a:rPr>
              <a:t>energy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1137" y="5560741"/>
            <a:ext cx="5752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  <a:latin typeface="Encode Sans Condensed" pitchFamily="2" charset="77"/>
                <a:ea typeface="Open Sans Condensed" panose="020B0806030504020204" pitchFamily="34" charset="0"/>
                <a:cs typeface="Open Sans Condensed" panose="020B0806030504020204" pitchFamily="34" charset="0"/>
              </a:rPr>
              <a:t>34 ATP</a:t>
            </a:r>
            <a:r>
              <a:rPr lang="en-US" sz="1600" dirty="0">
                <a:solidFill>
                  <a:srgbClr val="FFC000"/>
                </a:solidFill>
                <a:latin typeface="Encode Sans Condensed" pitchFamily="2" charset="77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 </a:t>
            </a:r>
            <a:r>
              <a:rPr lang="en-US" sz="1600" dirty="0">
                <a:solidFill>
                  <a:srgbClr val="FFC000"/>
                </a:solidFill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difference</a:t>
            </a:r>
            <a:r>
              <a:rPr lang="en-US" sz="1600" dirty="0"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 is analogous to the potential energy of</a:t>
            </a:r>
            <a:r>
              <a:rPr lang="he-IL" sz="1600" dirty="0"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1600" dirty="0">
                <a:latin typeface="Encode Sans Condensed" pitchFamily="2" charset="77"/>
                <a:ea typeface="Open Sans Light" panose="020B0306030504020204" pitchFamily="34" charset="0"/>
                <a:cs typeface="Open Sans Light" panose="020B0306030504020204" pitchFamily="34" charset="0"/>
              </a:rPr>
              <a:t>the sugars that anaerobic digestion can break down and use to make biogas</a:t>
            </a:r>
          </a:p>
          <a:p>
            <a:endParaRPr lang="en-US" sz="1600" dirty="0">
              <a:latin typeface="Encode Sans Condensed" pitchFamily="2" charset="77"/>
              <a:ea typeface="Open Sans Condensed Light" panose="020B0306030504020204" pitchFamily="34" charset="0"/>
              <a:cs typeface="Open Sans Condensed Light" panose="020B03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95657" y="3681"/>
            <a:ext cx="40396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International Distributors Course May 2019</a:t>
            </a:r>
            <a:endParaRPr lang="he-IL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</a:endParaRPr>
          </a:p>
        </p:txBody>
      </p:sp>
      <p:sp>
        <p:nvSpPr>
          <p:cNvPr id="19" name="מלבן 21"/>
          <p:cNvSpPr/>
          <p:nvPr/>
        </p:nvSpPr>
        <p:spPr>
          <a:xfrm>
            <a:off x="2872" y="0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21" name="תמונה 6" descr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תיבת טקסט 7"/>
          <p:cNvSpPr txBox="1"/>
          <p:nvPr/>
        </p:nvSpPr>
        <p:spPr>
          <a:xfrm>
            <a:off x="521322" y="515486"/>
            <a:ext cx="3142272" cy="813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r>
              <a:rPr lang="en-US" dirty="0">
                <a:latin typeface="Encode Sans Condensed" pitchFamily="2" charset="77"/>
              </a:rPr>
              <a:t>DIGESTION </a:t>
            </a:r>
          </a:p>
          <a:p>
            <a:r>
              <a:rPr lang="en-US" dirty="0">
                <a:latin typeface="Encode Sans Condensed" pitchFamily="2" charset="77"/>
              </a:rPr>
              <a:t>TYPES</a:t>
            </a:r>
            <a:endParaRPr dirty="0">
              <a:latin typeface="Encode Sans Condensed" pitchFamily="2" charset="77"/>
            </a:endParaRPr>
          </a:p>
        </p:txBody>
      </p:sp>
      <p:pic>
        <p:nvPicPr>
          <p:cNvPr id="29" name="Google Shape;109;p3" descr="תמונה שמכילה הר, עץ, גדול, רעייה&#10;&#10;התיאור נוצר באופן אוטומטי">
            <a:extLst>
              <a:ext uri="{FF2B5EF4-FFF2-40B4-BE49-F238E27FC236}">
                <a16:creationId xmlns:a16="http://schemas.microsoft.com/office/drawing/2014/main" id="{6D7C55D3-599F-7E48-BDA8-840AB9A0531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166" r="36350"/>
          <a:stretch/>
        </p:blipFill>
        <p:spPr>
          <a:xfrm rot="5400000" flipH="1">
            <a:off x="10432073" y="667525"/>
            <a:ext cx="2425465" cy="108864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5871FD7C-21E0-874A-937B-566870F5B30F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E8CD4A-5629-4948-A3C0-F6B238294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750" y="922198"/>
            <a:ext cx="625448" cy="614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37E178-7447-1B4E-A819-F4AABB553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3594" y="4075353"/>
            <a:ext cx="1149317" cy="22102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826E5B-0CAF-9A43-A9DA-CBA51489A2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6536" y="776483"/>
            <a:ext cx="785539" cy="25070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0E41D7-ACC3-E340-8C87-7EE4197A2A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3557" y="1547510"/>
            <a:ext cx="292100" cy="2413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89EA9B2-9E93-E549-A4F7-F18DA1C793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8354" y="4577719"/>
            <a:ext cx="2921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5320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295656" y="64086"/>
            <a:ext cx="410561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International Distributors Course May 2019</a:t>
            </a:r>
            <a:endParaRPr lang="he-IL" dirty="0">
              <a:solidFill>
                <a:schemeClr val="bg1"/>
              </a:solidFill>
              <a:latin typeface="Open Sans Condensed" panose="020B0806030504020204" pitchFamily="34" charset="0"/>
              <a:ea typeface="Open Sans Condensed" panose="020B0806030504020204" pitchFamily="34" charset="0"/>
            </a:endParaRPr>
          </a:p>
        </p:txBody>
      </p:sp>
      <p:sp>
        <p:nvSpPr>
          <p:cNvPr id="8" name="מלבן 21"/>
          <p:cNvSpPr/>
          <p:nvPr/>
        </p:nvSpPr>
        <p:spPr>
          <a:xfrm>
            <a:off x="-38643" y="3681"/>
            <a:ext cx="3311763" cy="6858000"/>
          </a:xfrm>
          <a:prstGeom prst="rect">
            <a:avLst/>
          </a:prstGeom>
          <a:solidFill>
            <a:srgbClr val="F7F7F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marR="0" indent="0" algn="ct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0" name="תמונה 6" descr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48211" y="6113559"/>
            <a:ext cx="983290" cy="16652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תיבת טקסט 7"/>
          <p:cNvSpPr txBox="1"/>
          <p:nvPr/>
        </p:nvSpPr>
        <p:spPr>
          <a:xfrm>
            <a:off x="521322" y="515486"/>
            <a:ext cx="3142272" cy="813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ts val="2800"/>
              </a:lnSpc>
              <a:defRPr sz="2800" b="1">
                <a:latin typeface="Open Sans Hebrew Condensed"/>
                <a:ea typeface="Open Sans Hebrew Condensed"/>
                <a:cs typeface="Open Sans Hebrew Condensed"/>
                <a:sym typeface="Open Sans Hebrew Condensed"/>
              </a:defRPr>
            </a:lvl1pPr>
          </a:lstStyle>
          <a:p>
            <a:r>
              <a:rPr lang="en-US" dirty="0">
                <a:latin typeface="Encode Sans Condensed" pitchFamily="2" charset="77"/>
              </a:rPr>
              <a:t>ANAEROBIC DIGESTION</a:t>
            </a:r>
            <a:endParaRPr dirty="0">
              <a:latin typeface="Encode Sans Condensed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1DEB30-5FF3-8C49-9DD0-8312C4E2C8F9}"/>
              </a:ext>
            </a:extLst>
          </p:cNvPr>
          <p:cNvSpPr/>
          <p:nvPr/>
        </p:nvSpPr>
        <p:spPr>
          <a:xfrm>
            <a:off x="481915" y="6503113"/>
            <a:ext cx="11710086" cy="185352"/>
          </a:xfrm>
          <a:prstGeom prst="rect">
            <a:avLst/>
          </a:prstGeom>
          <a:solidFill>
            <a:srgbClr val="FFD80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a-E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823D25-42A1-4641-808E-199698316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390" y="881927"/>
            <a:ext cx="584200" cy="609600"/>
          </a:xfrm>
          <a:prstGeom prst="rect">
            <a:avLst/>
          </a:prstGeom>
        </p:spPr>
      </p:pic>
      <p:pic>
        <p:nvPicPr>
          <p:cNvPr id="15" name="Google Shape;109;p3">
            <a:extLst>
              <a:ext uri="{FF2B5EF4-FFF2-40B4-BE49-F238E27FC236}">
                <a16:creationId xmlns:a16="http://schemas.microsoft.com/office/drawing/2014/main" id="{F1B7B495-D40D-BD48-9DAF-4D93BACF339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32166" r="29398"/>
          <a:stretch/>
        </p:blipFill>
        <p:spPr>
          <a:xfrm rot="5400000" flipH="1">
            <a:off x="10183793" y="851183"/>
            <a:ext cx="2859389" cy="11570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0EC3CA-1DA7-AA43-82FF-0DECF300B7CA}"/>
              </a:ext>
            </a:extLst>
          </p:cNvPr>
          <p:cNvSpPr txBox="1"/>
          <p:nvPr/>
        </p:nvSpPr>
        <p:spPr>
          <a:xfrm>
            <a:off x="9564155" y="127783"/>
            <a:ext cx="1837112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a-ET" sz="1600" b="1" u="none" strike="noStrike" cap="none" spc="0" normalizeH="0" baseline="0" dirty="0">
                <a:ln>
                  <a:noFill/>
                </a:ln>
                <a:effectLst/>
                <a:uFillTx/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  <a:sym typeface="Helvetica"/>
              </a:rPr>
              <a:t>1</a:t>
            </a:r>
            <a:r>
              <a:rPr kumimoji="0" lang="aa-ET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  <a:sym typeface="Helvetica"/>
              </a:rPr>
              <a:t> Hydrolysis</a:t>
            </a:r>
          </a:p>
          <a:p>
            <a:pPr marL="0" marR="0" indent="0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a-ET" sz="1600" b="1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aa-ET" sz="160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Acidogenesis</a:t>
            </a:r>
          </a:p>
          <a:p>
            <a:pPr marL="0" marR="0" indent="0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a-ET" sz="16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  <a:sym typeface="Helvetica"/>
              </a:rPr>
              <a:t>3</a:t>
            </a:r>
            <a:r>
              <a:rPr kumimoji="0" lang="aa-ET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  <a:sym typeface="Helvetica"/>
              </a:rPr>
              <a:t> Acetogenesis</a:t>
            </a:r>
          </a:p>
          <a:p>
            <a:pPr marL="0" marR="0" indent="0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a-ET" sz="1600" b="1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aa-ET" sz="160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Methanogensis</a:t>
            </a:r>
            <a:endParaRPr kumimoji="0" lang="aa-ET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Encode Sans Condensed" pitchFamily="2" charset="77"/>
              <a:ea typeface="Open Sans" panose="020B0606030504020204" pitchFamily="34" charset="0"/>
              <a:cs typeface="Open Sans" panose="020B0606030504020204" pitchFamily="34" charset="0"/>
              <a:sym typeface="Helvetic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B63743-6696-CF40-8F1B-9418B521DB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0085" y="178752"/>
            <a:ext cx="4545439" cy="60180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0EC3CA-1DA7-AA43-82FF-0DECF300B7CA}"/>
              </a:ext>
            </a:extLst>
          </p:cNvPr>
          <p:cNvSpPr txBox="1"/>
          <p:nvPr/>
        </p:nvSpPr>
        <p:spPr>
          <a:xfrm>
            <a:off x="4398379" y="4142645"/>
            <a:ext cx="1837112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a-ET" sz="1600" b="1" u="none" strike="noStrike" cap="none" spc="0" normalizeH="0" baseline="0" dirty="0">
                <a:ln>
                  <a:noFill/>
                </a:ln>
                <a:effectLst/>
                <a:uFillTx/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  <a:sym typeface="Helvetica"/>
              </a:rPr>
              <a:t>1</a:t>
            </a:r>
            <a:r>
              <a:rPr kumimoji="0" lang="aa-ET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  <a:sym typeface="Helvetica"/>
              </a:rPr>
              <a:t> 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  <a:sym typeface="Helvetica"/>
              </a:rPr>
              <a:t>Rumen</a:t>
            </a:r>
            <a:endParaRPr kumimoji="0" lang="aa-ET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Encode Sans Condensed" pitchFamily="2" charset="77"/>
              <a:ea typeface="Open Sans" panose="020B0606030504020204" pitchFamily="34" charset="0"/>
              <a:cs typeface="Open Sans" panose="020B0606030504020204" pitchFamily="34" charset="0"/>
              <a:sym typeface="Helvetica"/>
            </a:endParaRPr>
          </a:p>
          <a:p>
            <a:pPr marL="0" marR="0" indent="0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a-ET" sz="1600" b="1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aa-ET" sz="160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Reticulum</a:t>
            </a:r>
            <a:endParaRPr lang="aa-ET" sz="1600" dirty="0">
              <a:latin typeface="Encode Sans Condensed" pitchFamily="2" charset="77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a-ET" sz="1600" b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  <a:sym typeface="Helvetica"/>
              </a:rPr>
              <a:t>3</a:t>
            </a:r>
            <a:r>
              <a:rPr kumimoji="0" lang="aa-ET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  <a:sym typeface="Helvetica"/>
              </a:rPr>
              <a:t> 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  <a:sym typeface="Helvetica"/>
              </a:rPr>
              <a:t>Omasum</a:t>
            </a:r>
            <a:endParaRPr kumimoji="0" lang="aa-ET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Encode Sans Condensed" pitchFamily="2" charset="77"/>
              <a:ea typeface="Open Sans" panose="020B0606030504020204" pitchFamily="34" charset="0"/>
              <a:cs typeface="Open Sans" panose="020B0606030504020204" pitchFamily="34" charset="0"/>
              <a:sym typeface="Helvetica"/>
            </a:endParaRPr>
          </a:p>
          <a:p>
            <a:pPr marL="0" marR="0" indent="0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a-ET" sz="1600" b="1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aa-ET" sz="160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>
                <a:latin typeface="Encode Sans Condensed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Abomasum</a:t>
            </a:r>
            <a:endParaRPr kumimoji="0" lang="aa-ET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Encode Sans Condensed" pitchFamily="2" charset="77"/>
              <a:ea typeface="Open Sans" panose="020B0606030504020204" pitchFamily="34" charset="0"/>
              <a:cs typeface="Open Sans" panose="020B0606030504020204" pitchFamily="34" charset="0"/>
              <a:sym typeface="Helvetica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A9BE32F-B99E-044A-B629-9D2464909C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22" y="2599463"/>
            <a:ext cx="4589389" cy="326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1509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15193</TotalTime>
  <Words>877</Words>
  <Application>Microsoft Office PowerPoint</Application>
  <PresentationFormat>Widescreen</PresentationFormat>
  <Paragraphs>158</Paragraphs>
  <Slides>23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Calibri Light</vt:lpstr>
      <vt:lpstr>Encode Sans Condensed</vt:lpstr>
      <vt:lpstr>Helvetica</vt:lpstr>
      <vt:lpstr>Open Sans</vt:lpstr>
      <vt:lpstr>Open Sans Condensed</vt:lpstr>
      <vt:lpstr>Open Sans Condensed Light</vt:lpstr>
      <vt:lpstr>Open Sans Hebrew Condensed</vt:lpstr>
      <vt:lpstr>Open Sans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 equation gas pressure mechanism 1milibar = 1cm water column = 10.2 kg / m2</vt:lpstr>
      <vt:lpstr>ENERGY- VALUE OF BIOGAS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muli-homebiogas</dc:creator>
  <cp:lastModifiedBy>user</cp:lastModifiedBy>
  <cp:revision>174</cp:revision>
  <dcterms:modified xsi:type="dcterms:W3CDTF">2022-05-10T11:45:40Z</dcterms:modified>
</cp:coreProperties>
</file>