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80" r:id="rId7"/>
    <p:sldId id="262" r:id="rId8"/>
    <p:sldId id="279" r:id="rId9"/>
    <p:sldId id="267" r:id="rId10"/>
    <p:sldId id="268" r:id="rId11"/>
    <p:sldId id="269" r:id="rId12"/>
    <p:sldId id="270" r:id="rId13"/>
    <p:sldId id="273" r:id="rId14"/>
    <p:sldId id="278" r:id="rId15"/>
    <p:sldId id="272" r:id="rId16"/>
    <p:sldId id="274" r:id="rId17"/>
    <p:sldId id="275" r:id="rId18"/>
    <p:sldId id="277"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xfrm>
            <a:off x="1143000" y="685800"/>
            <a:ext cx="4572000" cy="3429000"/>
          </a:xfrm>
          <a:prstGeom prst="rect">
            <a:avLst/>
          </a:prstGeom>
        </p:spPr>
        <p:txBody>
          <a:bodyPr/>
          <a:lstStyle/>
          <a:p>
            <a:endParaRPr/>
          </a:p>
        </p:txBody>
      </p:sp>
      <p:sp>
        <p:nvSpPr>
          <p:cNvPr id="101" name="Shape 1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algn="r" latinLnBrk="0">
      <a:defRPr sz="1200">
        <a:latin typeface="+mn-lt"/>
        <a:ea typeface="+mn-ea"/>
        <a:cs typeface="+mn-cs"/>
        <a:sym typeface="Calibri"/>
      </a:defRPr>
    </a:lvl1pPr>
    <a:lvl2pPr indent="228600" algn="r" latinLnBrk="0">
      <a:defRPr sz="1200">
        <a:latin typeface="+mn-lt"/>
        <a:ea typeface="+mn-ea"/>
        <a:cs typeface="+mn-cs"/>
        <a:sym typeface="Calibri"/>
      </a:defRPr>
    </a:lvl2pPr>
    <a:lvl3pPr indent="457200" algn="r" latinLnBrk="0">
      <a:defRPr sz="1200">
        <a:latin typeface="+mn-lt"/>
        <a:ea typeface="+mn-ea"/>
        <a:cs typeface="+mn-cs"/>
        <a:sym typeface="Calibri"/>
      </a:defRPr>
    </a:lvl3pPr>
    <a:lvl4pPr indent="685800" algn="r" latinLnBrk="0">
      <a:defRPr sz="1200">
        <a:latin typeface="+mn-lt"/>
        <a:ea typeface="+mn-ea"/>
        <a:cs typeface="+mn-cs"/>
        <a:sym typeface="Calibri"/>
      </a:defRPr>
    </a:lvl4pPr>
    <a:lvl5pPr indent="914400" algn="r" latinLnBrk="0">
      <a:defRPr sz="1200">
        <a:latin typeface="+mn-lt"/>
        <a:ea typeface="+mn-ea"/>
        <a:cs typeface="+mn-cs"/>
        <a:sym typeface="Calibri"/>
      </a:defRPr>
    </a:lvl5pPr>
    <a:lvl6pPr indent="1143000" algn="r" latinLnBrk="0">
      <a:defRPr sz="1200">
        <a:latin typeface="+mn-lt"/>
        <a:ea typeface="+mn-ea"/>
        <a:cs typeface="+mn-cs"/>
        <a:sym typeface="Calibri"/>
      </a:defRPr>
    </a:lvl6pPr>
    <a:lvl7pPr indent="1371600" algn="r" latinLnBrk="0">
      <a:defRPr sz="1200">
        <a:latin typeface="+mn-lt"/>
        <a:ea typeface="+mn-ea"/>
        <a:cs typeface="+mn-cs"/>
        <a:sym typeface="Calibri"/>
      </a:defRPr>
    </a:lvl7pPr>
    <a:lvl8pPr indent="1600200" algn="r" latinLnBrk="0">
      <a:defRPr sz="1200">
        <a:latin typeface="+mn-lt"/>
        <a:ea typeface="+mn-ea"/>
        <a:cs typeface="+mn-cs"/>
        <a:sym typeface="Calibri"/>
      </a:defRPr>
    </a:lvl8pPr>
    <a:lvl9pPr indent="1828800" algn="r"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77"/>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2"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93" name="Body Level One…"/>
          <p:cNvSpPr txBox="1">
            <a:spLocks noGrp="1"/>
          </p:cNvSpPr>
          <p:nvPr>
            <p:ph type="body" sz="quarter" idx="1"/>
          </p:nvPr>
        </p:nvSpPr>
        <p:spPr>
          <a:xfrm>
            <a:off x="1524000" y="3602037"/>
            <a:ext cx="9144000" cy="1655781"/>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xfrm>
            <a:off x="11095181" y="6414762"/>
            <a:ext cx="258620" cy="24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202"/>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27"/>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4"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4"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81" y="6414762"/>
            <a:ext cx="258621" cy="248302"/>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hyperlink" Target="mailto:dana@homebiogas.com" TargetMode="Externa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hyperlink" Target="mailto:pablo@homebiogas.com" TargetMode="External"/><Relationship Id="rId5" Type="http://schemas.openxmlformats.org/officeDocument/2006/relationships/hyperlink" Target="mailto:ronit@homebiogas.com" TargetMode="Externa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c/HomeBiogas1" TargetMode="External"/><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hyperlink" Target="https://www.youtube.com/channel/UCiNr6FzQ-Kb4wNsLGBWXH5w"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תמונה 2" descr="תמונה 2"/>
          <p:cNvPicPr>
            <a:picLocks noChangeAspect="1"/>
          </p:cNvPicPr>
          <p:nvPr/>
        </p:nvPicPr>
        <p:blipFill>
          <a:blip r:embed="rId2"/>
          <a:stretch>
            <a:fillRect/>
          </a:stretch>
        </p:blipFill>
        <p:spPr>
          <a:xfrm>
            <a:off x="1714" y="0"/>
            <a:ext cx="12188571" cy="6858000"/>
          </a:xfrm>
          <a:prstGeom prst="rect">
            <a:avLst/>
          </a:prstGeom>
          <a:ln w="12700">
            <a:miter lim="400000"/>
          </a:ln>
        </p:spPr>
      </p:pic>
      <p:sp>
        <p:nvSpPr>
          <p:cNvPr id="104" name="תיבת טקסט 22"/>
          <p:cNvSpPr txBox="1"/>
          <p:nvPr/>
        </p:nvSpPr>
        <p:spPr>
          <a:xfrm>
            <a:off x="5847367" y="4297307"/>
            <a:ext cx="5869895" cy="998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ts val="3400"/>
              </a:lnSpc>
              <a:defRPr sz="3500" b="1" spc="-64">
                <a:latin typeface="Open Sans Hebrew Condensed"/>
                <a:ea typeface="Open Sans Hebrew Condensed"/>
                <a:cs typeface="Open Sans Hebrew Condensed"/>
                <a:sym typeface="Open Sans Hebrew Condensed"/>
              </a:defRPr>
            </a:lvl1pPr>
          </a:lstStyle>
          <a:p>
            <a:r>
              <a:t>BIO-FERTILIZER CONTENT DEVELOPMENT TOOLKIT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180"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181" name="תיבת טקסט 22"/>
          <p:cNvSpPr txBox="1"/>
          <p:nvPr/>
        </p:nvSpPr>
        <p:spPr>
          <a:xfrm>
            <a:off x="328138" y="1352654"/>
            <a:ext cx="7273274"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ts val="2400"/>
              </a:lnSpc>
              <a:defRPr sz="2000">
                <a:latin typeface="Encode Sans Condensed Bold"/>
                <a:ea typeface="Encode Sans Condensed Bold"/>
                <a:cs typeface="Encode Sans Condensed Bold"/>
                <a:sym typeface="Encode Sans Condensed Bold"/>
              </a:defRPr>
            </a:lvl1pPr>
          </a:lstStyle>
          <a:p>
            <a:r>
              <a:rPr b="1" dirty="0"/>
              <a:t>TWO TYPES OF FORMATS TO FOLLOW &amp; WHEN TO USE THEM</a:t>
            </a:r>
          </a:p>
        </p:txBody>
      </p:sp>
      <p:sp>
        <p:nvSpPr>
          <p:cNvPr id="182" name="תיבת טקסט 9"/>
          <p:cNvSpPr txBox="1"/>
          <p:nvPr/>
        </p:nvSpPr>
        <p:spPr>
          <a:xfrm>
            <a:off x="328138" y="2003196"/>
            <a:ext cx="11361458" cy="41937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nSpc>
                <a:spcPct val="150000"/>
              </a:lnSpc>
              <a:spcBef>
                <a:spcPts val="600"/>
              </a:spcBef>
              <a:spcAft>
                <a:spcPts val="600"/>
              </a:spcAft>
              <a:defRPr sz="1500">
                <a:latin typeface="Encode Sans Condensed Regular"/>
                <a:ea typeface="Encode Sans Condensed Regular"/>
                <a:cs typeface="Encode Sans Condensed Regular"/>
                <a:sym typeface="Encode Sans Condensed Regular"/>
              </a:defRPr>
            </a:pPr>
            <a:r>
              <a:rPr sz="1700" b="1" dirty="0">
                <a:latin typeface="Encode Sans Condensed Regular"/>
                <a:sym typeface="Encode Sans Condensed Bold"/>
              </a:rPr>
              <a:t>1. Testimonial videos </a:t>
            </a:r>
            <a:endParaRPr sz="1700" b="1" dirty="0">
              <a:latin typeface="Encode Sans Condensed Regular"/>
            </a:endParaRPr>
          </a:p>
          <a:p>
            <a:pPr>
              <a:lnSpc>
                <a:spcPct val="150000"/>
              </a:lnSpc>
              <a:spcBef>
                <a:spcPts val="600"/>
              </a:spcBef>
              <a:spcAft>
                <a:spcPts val="600"/>
              </a:spcAft>
              <a:defRPr sz="1500">
                <a:latin typeface="Encode Sans Condensed Regular"/>
                <a:ea typeface="Encode Sans Condensed Regular"/>
                <a:cs typeface="Encode Sans Condensed Regular"/>
                <a:sym typeface="Encode Sans Condensed Regular"/>
              </a:defRPr>
            </a:pPr>
            <a:r>
              <a:rPr sz="1700" b="1" dirty="0">
                <a:latin typeface="Encode Sans Condensed Regular"/>
                <a:sym typeface="Encode Sans Condensed Bold"/>
              </a:rPr>
              <a:t>2. World Economic Forum style video</a:t>
            </a:r>
            <a:endParaRPr lang="en-US" sz="1700" b="1" dirty="0">
              <a:latin typeface="Encode Sans Condensed Regular"/>
              <a:sym typeface="Encode Sans Condensed Bold"/>
            </a:endParaRPr>
          </a:p>
          <a:p>
            <a:pPr>
              <a:lnSpc>
                <a:spcPct val="150000"/>
              </a:lnSpc>
              <a:spcBef>
                <a:spcPts val="600"/>
              </a:spcBef>
              <a:spcAft>
                <a:spcPts val="600"/>
              </a:spcAft>
            </a:pPr>
            <a:r>
              <a:rPr lang="en-US" sz="1600" dirty="0">
                <a:latin typeface="Encode Sans Condensed Regular"/>
              </a:rPr>
              <a:t>*Always make a </a:t>
            </a:r>
            <a:r>
              <a:rPr lang="en-US" sz="1600" b="1" dirty="0">
                <a:latin typeface="Encode Sans Condensed Regular"/>
              </a:rPr>
              <a:t>short 1:00 - 1:30 min video </a:t>
            </a:r>
            <a:r>
              <a:rPr lang="en-US" sz="1600" dirty="0">
                <a:latin typeface="Encode Sans Condensed Regular"/>
              </a:rPr>
              <a:t>told through the voice of a farmer explaining their ROI story involving bio-fertilizer</a:t>
            </a:r>
          </a:p>
          <a:p>
            <a:pPr>
              <a:lnSpc>
                <a:spcPct val="150000"/>
              </a:lnSpc>
              <a:spcBef>
                <a:spcPts val="600"/>
              </a:spcBef>
              <a:spcAft>
                <a:spcPts val="600"/>
              </a:spcAft>
            </a:pPr>
            <a:r>
              <a:rPr lang="en-US" sz="1600" dirty="0">
                <a:latin typeface="Encode Sans Condensed Regular"/>
              </a:rPr>
              <a:t>*</a:t>
            </a:r>
            <a:r>
              <a:rPr lang="en-US" sz="1600" b="1" dirty="0">
                <a:latin typeface="Encode Sans Condensed Regular"/>
              </a:rPr>
              <a:t>Content</a:t>
            </a:r>
            <a:r>
              <a:rPr lang="en-US" sz="1600" dirty="0">
                <a:latin typeface="Encode Sans Condensed Regular"/>
              </a:rPr>
              <a:t> to be formulated </a:t>
            </a:r>
            <a:r>
              <a:rPr lang="en-US" sz="1600" b="1" dirty="0">
                <a:latin typeface="Encode Sans Condensed Regular"/>
              </a:rPr>
              <a:t>based on white paper </a:t>
            </a:r>
            <a:r>
              <a:rPr lang="en-US" sz="1600" dirty="0">
                <a:latin typeface="Encode Sans Condensed Regular"/>
              </a:rPr>
              <a:t>interview with farmer </a:t>
            </a:r>
          </a:p>
          <a:p>
            <a:pPr>
              <a:lnSpc>
                <a:spcPct val="150000"/>
              </a:lnSpc>
              <a:spcBef>
                <a:spcPts val="600"/>
              </a:spcBef>
              <a:spcAft>
                <a:spcPts val="600"/>
              </a:spcAft>
            </a:pPr>
            <a:r>
              <a:rPr lang="en-US" sz="1600" dirty="0">
                <a:latin typeface="Encode Sans Condensed Regular"/>
              </a:rPr>
              <a:t>*</a:t>
            </a:r>
            <a:r>
              <a:rPr lang="en-US" sz="1600" b="1" dirty="0">
                <a:latin typeface="Encode Sans Condensed Regular"/>
              </a:rPr>
              <a:t>Ideal footage </a:t>
            </a:r>
            <a:r>
              <a:rPr lang="en-US" sz="1600" dirty="0">
                <a:latin typeface="Encode Sans Condensed Regular"/>
              </a:rPr>
              <a:t>to show would be of the </a:t>
            </a:r>
            <a:r>
              <a:rPr lang="en-US" sz="1600" b="1" dirty="0">
                <a:latin typeface="Encode Sans Condensed Regular"/>
              </a:rPr>
              <a:t>farmer doing his everyday tasks </a:t>
            </a:r>
            <a:r>
              <a:rPr lang="en-US" sz="1600" dirty="0">
                <a:latin typeface="Encode Sans Condensed Regular"/>
              </a:rPr>
              <a:t>around maintaining the Homebiogas system, the preparation and application of the bio-fertilizer, shots of thriving crops, harvesting crops where possible, selling the crops at markets, scenes with their happy families cooking and sharing meals using biogas </a:t>
            </a:r>
          </a:p>
          <a:p>
            <a:pPr>
              <a:lnSpc>
                <a:spcPct val="150000"/>
              </a:lnSpc>
              <a:spcBef>
                <a:spcPts val="600"/>
              </a:spcBef>
              <a:spcAft>
                <a:spcPts val="600"/>
              </a:spcAft>
            </a:pPr>
            <a:r>
              <a:rPr lang="en-US" sz="1600" b="1" dirty="0">
                <a:solidFill>
                  <a:srgbClr val="FF0000"/>
                </a:solidFill>
                <a:latin typeface="Encode Sans Condensed Regular"/>
              </a:rPr>
              <a:t>*BEFORE MAKING THE SHOOTING, PLEASE CHECK THE ATTACHED DOCUMENT WITH THE </a:t>
            </a:r>
            <a:r>
              <a:rPr lang="en-US" sz="1600" b="1" u="sng" dirty="0">
                <a:solidFill>
                  <a:srgbClr val="FF0000"/>
                </a:solidFill>
                <a:latin typeface="Encode Sans Condensed Regular"/>
              </a:rPr>
              <a:t>10 BEST PRACTICES FOR MAKING VIDEO TESTIMONIALS</a:t>
            </a:r>
            <a:endParaRPr dirty="0">
              <a:solidFill>
                <a:srgbClr val="FF0000"/>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185"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186" name="תיבת טקסט 22"/>
          <p:cNvSpPr txBox="1"/>
          <p:nvPr/>
        </p:nvSpPr>
        <p:spPr>
          <a:xfrm>
            <a:off x="649549" y="1349447"/>
            <a:ext cx="6635645"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nSpc>
                <a:spcPts val="2400"/>
              </a:lnSpc>
              <a:defRPr sz="2000">
                <a:latin typeface="Encode Sans Condensed Bold"/>
                <a:ea typeface="Encode Sans Condensed Bold"/>
                <a:cs typeface="Encode Sans Condensed Bold"/>
                <a:sym typeface="Encode Sans Condensed Bold"/>
              </a:defRPr>
            </a:pPr>
            <a:r>
              <a:rPr b="1" dirty="0"/>
              <a:t>TESTIMONIAL VIDEOS</a:t>
            </a:r>
            <a:endParaRPr b="1" dirty="0">
              <a:latin typeface="Encode Sans Condensed Regular"/>
              <a:ea typeface="Encode Sans Condensed Regular"/>
              <a:cs typeface="Encode Sans Condensed Regular"/>
              <a:sym typeface="Encode Sans Condensed Regular"/>
            </a:endParaRPr>
          </a:p>
        </p:txBody>
      </p:sp>
      <p:sp>
        <p:nvSpPr>
          <p:cNvPr id="187" name="תיבת טקסט 9"/>
          <p:cNvSpPr txBox="1"/>
          <p:nvPr/>
        </p:nvSpPr>
        <p:spPr>
          <a:xfrm>
            <a:off x="437767" y="1842119"/>
            <a:ext cx="6019467" cy="48090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285750" indent="-285750" algn="just">
              <a:lnSpc>
                <a:spcPct val="150000"/>
              </a:lnSpc>
              <a:buFont typeface="Arial" panose="020B0604020202020204" pitchFamily="34" charset="0"/>
              <a:buChar char="•"/>
              <a:defRPr sz="1700">
                <a:latin typeface="Encode Sans Condensed Regular"/>
                <a:ea typeface="Encode Sans Condensed Regular"/>
                <a:cs typeface="Encode Sans Condensed Regular"/>
                <a:sym typeface="Encode Sans Condensed Regular"/>
              </a:defRPr>
            </a:pPr>
            <a:r>
              <a:rPr lang="en-US" sz="1600" dirty="0"/>
              <a:t>A video that uses the </a:t>
            </a:r>
            <a:r>
              <a:rPr lang="en-US" sz="1600" u="sng" dirty="0"/>
              <a:t>voice of the farmer through an interview based on a series of questions from the initial white paper survey</a:t>
            </a:r>
            <a:r>
              <a:rPr lang="en-US" sz="1600" dirty="0"/>
              <a:t>. It will use clips from around the farmer’s farm, shows them interacting with the system, using the fertilizer and showing results.  It’s great to use </a:t>
            </a:r>
            <a:r>
              <a:rPr lang="en-US" sz="1600" b="1" dirty="0"/>
              <a:t>this style of video</a:t>
            </a:r>
            <a:r>
              <a:rPr lang="en-US" sz="1600" dirty="0"/>
              <a:t> because it’s </a:t>
            </a:r>
            <a:r>
              <a:rPr lang="en-US" sz="1600" b="1" dirty="0"/>
              <a:t>more believable to potential customers</a:t>
            </a:r>
            <a:r>
              <a:rPr lang="en-US" sz="1600" dirty="0"/>
              <a:t>. You should use this style of video </a:t>
            </a:r>
            <a:r>
              <a:rPr lang="en-US" sz="1600" u="sng" dirty="0"/>
              <a:t>if the farmer is comfortable talking to camera</a:t>
            </a:r>
            <a:r>
              <a:rPr lang="en-US" sz="1600" dirty="0"/>
              <a:t>, if not it’s best to go with a video that requires less involvement from the farmer</a:t>
            </a:r>
          </a:p>
          <a:p>
            <a:pPr marL="285750" indent="-285750" algn="just">
              <a:lnSpc>
                <a:spcPct val="150000"/>
              </a:lnSpc>
              <a:buFont typeface="Arial" panose="020B0604020202020204" pitchFamily="34" charset="0"/>
              <a:buChar char="•"/>
              <a:defRPr sz="1700">
                <a:latin typeface="Encode Sans Condensed Regular"/>
                <a:ea typeface="Encode Sans Condensed Regular"/>
                <a:cs typeface="Encode Sans Condensed Regular"/>
                <a:sym typeface="Encode Sans Condensed Regular"/>
              </a:defRPr>
            </a:pPr>
            <a:endParaRPr lang="en-US" dirty="0"/>
          </a:p>
          <a:p>
            <a:pPr marL="285750" indent="-285750" algn="just">
              <a:lnSpc>
                <a:spcPct val="150000"/>
              </a:lnSpc>
              <a:buFont typeface="Arial" panose="020B0604020202020204" pitchFamily="34" charset="0"/>
              <a:buChar char="•"/>
              <a:defRPr sz="1700">
                <a:latin typeface="Encode Sans Condensed Regular"/>
                <a:ea typeface="Encode Sans Condensed Regular"/>
                <a:cs typeface="Encode Sans Condensed Regular"/>
                <a:sym typeface="Encode Sans Condensed Regular"/>
              </a:defRPr>
            </a:pPr>
            <a:r>
              <a:rPr lang="en-US" sz="1600" u="sng" dirty="0">
                <a:latin typeface="Encode Sans Condensed Regular"/>
              </a:rPr>
              <a:t>L</a:t>
            </a:r>
            <a:r>
              <a:rPr sz="1600" u="sng" dirty="0">
                <a:latin typeface="Encode Sans Condensed Regular"/>
              </a:rPr>
              <a:t>ittle footage of the farmer talking directly to camera </a:t>
            </a:r>
            <a:r>
              <a:rPr sz="1600" dirty="0">
                <a:latin typeface="Encode Sans Condensed Regular"/>
              </a:rPr>
              <a:t>(no more than 10%, recommendation would be to use their voices more, while showing actions to keep things more interest</a:t>
            </a:r>
            <a:r>
              <a:rPr lang="en-US" sz="1600" dirty="0">
                <a:latin typeface="Encode Sans Condensed Regular"/>
              </a:rPr>
              <a:t>)</a:t>
            </a:r>
            <a:endParaRPr sz="1600" dirty="0">
              <a:latin typeface="Encode Sans Condensed Regular"/>
            </a:endParaRPr>
          </a:p>
          <a:p>
            <a:pPr>
              <a:defRPr sz="1700">
                <a:latin typeface="Encode Sans Condensed Regular"/>
                <a:ea typeface="Encode Sans Condensed Regular"/>
                <a:cs typeface="Encode Sans Condensed Regular"/>
                <a:sym typeface="Encode Sans Condensed Regular"/>
              </a:defRPr>
            </a:pPr>
            <a:endParaRPr dirty="0"/>
          </a:p>
        </p:txBody>
      </p:sp>
      <p:sp>
        <p:nvSpPr>
          <p:cNvPr id="189" name="Example from Kenya of how to film footage using the voice of the farmer and scenes from his every day life."/>
          <p:cNvSpPr txBox="1"/>
          <p:nvPr/>
        </p:nvSpPr>
        <p:spPr>
          <a:xfrm>
            <a:off x="7945814" y="2049094"/>
            <a:ext cx="2916820"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1600">
                <a:latin typeface="Encode Sans Condensed Bold"/>
                <a:ea typeface="Encode Sans Condensed Bold"/>
                <a:cs typeface="Encode Sans Condensed Bold"/>
                <a:sym typeface="Encode Sans Condensed Bold"/>
              </a:defRPr>
            </a:lvl1pPr>
          </a:lstStyle>
          <a:p>
            <a:r>
              <a:rPr lang="en-US" dirty="0"/>
              <a:t>Watch an e</a:t>
            </a:r>
            <a:r>
              <a:rPr dirty="0"/>
              <a:t>xample from </a:t>
            </a:r>
            <a:r>
              <a:rPr lang="en-US" dirty="0"/>
              <a:t>Mexico!</a:t>
            </a:r>
            <a:endParaRPr dirty="0"/>
          </a:p>
        </p:txBody>
      </p:sp>
      <p:sp>
        <p:nvSpPr>
          <p:cNvPr id="3" name="TextBox 2">
            <a:extLst>
              <a:ext uri="{FF2B5EF4-FFF2-40B4-BE49-F238E27FC236}">
                <a16:creationId xmlns:a16="http://schemas.microsoft.com/office/drawing/2014/main" id="{E2CD9856-85AD-58FE-6EAB-74DA88D48F8F}"/>
              </a:ext>
            </a:extLst>
          </p:cNvPr>
          <p:cNvSpPr txBox="1"/>
          <p:nvPr/>
        </p:nvSpPr>
        <p:spPr>
          <a:xfrm>
            <a:off x="7285194" y="5572927"/>
            <a:ext cx="505029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600" dirty="0">
                <a:latin typeface="Encode Sans Condensed Regular"/>
              </a:rPr>
              <a:t>https://www.youtube.com/watch?v=ceg4UtvLda4</a:t>
            </a:r>
          </a:p>
        </p:txBody>
      </p:sp>
      <p:pic>
        <p:nvPicPr>
          <p:cNvPr id="5" name="Picture 4">
            <a:extLst>
              <a:ext uri="{FF2B5EF4-FFF2-40B4-BE49-F238E27FC236}">
                <a16:creationId xmlns:a16="http://schemas.microsoft.com/office/drawing/2014/main" id="{B8543104-4442-8ED3-8DDD-2A8A06F7218E}"/>
              </a:ext>
            </a:extLst>
          </p:cNvPr>
          <p:cNvPicPr>
            <a:picLocks noChangeAspect="1"/>
          </p:cNvPicPr>
          <p:nvPr/>
        </p:nvPicPr>
        <p:blipFill>
          <a:blip r:embed="rId3"/>
          <a:stretch>
            <a:fillRect/>
          </a:stretch>
        </p:blipFill>
        <p:spPr>
          <a:xfrm>
            <a:off x="6816362" y="2519915"/>
            <a:ext cx="5175725" cy="2920741"/>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193"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194" name="תיבת טקסט 22"/>
          <p:cNvSpPr txBox="1"/>
          <p:nvPr/>
        </p:nvSpPr>
        <p:spPr>
          <a:xfrm>
            <a:off x="649549" y="1349447"/>
            <a:ext cx="6635645"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nSpc>
                <a:spcPts val="2400"/>
              </a:lnSpc>
              <a:defRPr sz="2000">
                <a:latin typeface="Encode Sans Condensed Bold"/>
                <a:ea typeface="Encode Sans Condensed Bold"/>
                <a:cs typeface="Encode Sans Condensed Bold"/>
                <a:sym typeface="Encode Sans Condensed Bold"/>
              </a:defRPr>
            </a:pPr>
            <a:r>
              <a:rPr b="1" dirty="0"/>
              <a:t>WORLD ECONOMIC FORUM VIDEO STYL</a:t>
            </a:r>
            <a:r>
              <a:rPr lang="en-US" b="1" dirty="0"/>
              <a:t>E</a:t>
            </a:r>
            <a:endParaRPr b="1" dirty="0">
              <a:latin typeface="Encode Sans Condensed Regular"/>
              <a:ea typeface="Encode Sans Condensed Regular"/>
              <a:cs typeface="Encode Sans Condensed Regular"/>
              <a:sym typeface="Encode Sans Condensed Regular"/>
            </a:endParaRPr>
          </a:p>
        </p:txBody>
      </p:sp>
      <p:sp>
        <p:nvSpPr>
          <p:cNvPr id="195" name="תיבת טקסט 9"/>
          <p:cNvSpPr txBox="1"/>
          <p:nvPr/>
        </p:nvSpPr>
        <p:spPr>
          <a:xfrm>
            <a:off x="315074" y="1916823"/>
            <a:ext cx="6304909" cy="41167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285750" indent="-285750" algn="just">
              <a:lnSpc>
                <a:spcPct val="150000"/>
              </a:lnSpc>
              <a:buFont typeface="Arial" panose="020B0604020202020204" pitchFamily="34" charset="0"/>
              <a:buChar char="•"/>
              <a:defRPr sz="1700">
                <a:latin typeface="Encode Sans Condensed Regular"/>
                <a:ea typeface="Encode Sans Condensed Regular"/>
                <a:cs typeface="Encode Sans Condensed Regular"/>
                <a:sym typeface="Encode Sans Condensed Regular"/>
              </a:defRPr>
            </a:pPr>
            <a:r>
              <a:rPr lang="en-US" sz="1600" dirty="0"/>
              <a:t>A video that uses clips from around the farmer’s farm, shows them interacting with the system, using the fertilizer and showing results. </a:t>
            </a:r>
            <a:r>
              <a:rPr lang="en-US" sz="1600" u="sng" dirty="0"/>
              <a:t>Instead of using the voice of a farmer, titles on screen and images of the farmer doing his/her daily tasks will narrate the story and ROI vs the farmer</a:t>
            </a:r>
            <a:r>
              <a:rPr lang="en-US" sz="1600" dirty="0"/>
              <a:t>. </a:t>
            </a:r>
          </a:p>
          <a:p>
            <a:pPr marL="285750" indent="-285750" algn="just">
              <a:lnSpc>
                <a:spcPct val="150000"/>
              </a:lnSpc>
              <a:buFont typeface="Arial" panose="020B0604020202020204" pitchFamily="34" charset="0"/>
              <a:buChar char="•"/>
              <a:defRPr sz="1700">
                <a:latin typeface="Encode Sans Condensed Regular"/>
                <a:ea typeface="Encode Sans Condensed Regular"/>
                <a:cs typeface="Encode Sans Condensed Regular"/>
                <a:sym typeface="Encode Sans Condensed Regular"/>
              </a:defRPr>
            </a:pPr>
            <a:endParaRPr lang="en-US" sz="1600" b="1" dirty="0"/>
          </a:p>
          <a:p>
            <a:pPr marL="285750" indent="-285750" algn="just">
              <a:lnSpc>
                <a:spcPct val="150000"/>
              </a:lnSpc>
              <a:buFont typeface="Arial" panose="020B0604020202020204" pitchFamily="34" charset="0"/>
              <a:buChar char="•"/>
              <a:defRPr sz="1700">
                <a:latin typeface="Encode Sans Condensed Regular"/>
                <a:ea typeface="Encode Sans Condensed Regular"/>
                <a:cs typeface="Encode Sans Condensed Regular"/>
                <a:sym typeface="Encode Sans Condensed Regular"/>
              </a:defRPr>
            </a:pPr>
            <a:r>
              <a:rPr lang="en-US" sz="1600" b="1" dirty="0"/>
              <a:t>This style is easier to work </a:t>
            </a:r>
            <a:r>
              <a:rPr lang="en-US" sz="1600" dirty="0"/>
              <a:t>with as you can tell the exact story you want based on the white paper, </a:t>
            </a:r>
            <a:r>
              <a:rPr lang="en-US" sz="1600" b="1" dirty="0"/>
              <a:t>it’s just not as personal</a:t>
            </a:r>
            <a:r>
              <a:rPr lang="en-US" sz="1600" dirty="0"/>
              <a:t>. But production effort can be less costly with this version</a:t>
            </a:r>
          </a:p>
          <a:p>
            <a:pPr marL="285750" indent="-285750" algn="just">
              <a:lnSpc>
                <a:spcPct val="150000"/>
              </a:lnSpc>
              <a:buFont typeface="Arial" panose="020B0604020202020204" pitchFamily="34" charset="0"/>
              <a:buChar char="•"/>
              <a:defRPr sz="1700">
                <a:latin typeface="Encode Sans Condensed Regular"/>
                <a:ea typeface="Encode Sans Condensed Regular"/>
                <a:cs typeface="Encode Sans Condensed Regular"/>
                <a:sym typeface="Encode Sans Condensed Regular"/>
              </a:defRPr>
            </a:pPr>
            <a:endParaRPr lang="en-US" sz="1600" dirty="0"/>
          </a:p>
          <a:p>
            <a:pPr marL="285750" indent="-285750" algn="just">
              <a:lnSpc>
                <a:spcPct val="150000"/>
              </a:lnSpc>
              <a:buFont typeface="Arial" panose="020B0604020202020204" pitchFamily="34" charset="0"/>
              <a:buChar char="•"/>
              <a:defRPr sz="1700">
                <a:latin typeface="Encode Sans Condensed Regular"/>
                <a:ea typeface="Encode Sans Condensed Regular"/>
                <a:cs typeface="Encode Sans Condensed Regular"/>
                <a:sym typeface="Encode Sans Condensed Regular"/>
              </a:defRPr>
            </a:pPr>
            <a:r>
              <a:rPr sz="1600" dirty="0"/>
              <a:t>Work on </a:t>
            </a:r>
            <a:r>
              <a:rPr sz="1600" b="1" dirty="0"/>
              <a:t>showing key elements </a:t>
            </a:r>
            <a:r>
              <a:rPr sz="1600" dirty="0"/>
              <a:t>that are highlighted in the white paper</a:t>
            </a:r>
          </a:p>
        </p:txBody>
      </p:sp>
      <p:sp>
        <p:nvSpPr>
          <p:cNvPr id="196" name="Example from World Economic forum using mainly footage and titles for narration vs. voice."/>
          <p:cNvSpPr txBox="1"/>
          <p:nvPr/>
        </p:nvSpPr>
        <p:spPr>
          <a:xfrm>
            <a:off x="7969476" y="2200246"/>
            <a:ext cx="2988963"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1600">
                <a:latin typeface="Encode Sans Condensed Bold"/>
                <a:ea typeface="Encode Sans Condensed Bold"/>
                <a:cs typeface="Encode Sans Condensed Bold"/>
                <a:sym typeface="Encode Sans Condensed Bold"/>
              </a:defRPr>
            </a:lvl1pPr>
          </a:lstStyle>
          <a:p>
            <a:r>
              <a:rPr lang="en-US" dirty="0"/>
              <a:t>Watch an example from India!</a:t>
            </a:r>
            <a:endParaRPr dirty="0"/>
          </a:p>
        </p:txBody>
      </p:sp>
      <p:sp>
        <p:nvSpPr>
          <p:cNvPr id="3" name="TextBox 2">
            <a:extLst>
              <a:ext uri="{FF2B5EF4-FFF2-40B4-BE49-F238E27FC236}">
                <a16:creationId xmlns:a16="http://schemas.microsoft.com/office/drawing/2014/main" id="{44EDFCB8-659C-8D62-5B0D-8FD3F8F58EE6}"/>
              </a:ext>
            </a:extLst>
          </p:cNvPr>
          <p:cNvSpPr txBox="1"/>
          <p:nvPr/>
        </p:nvSpPr>
        <p:spPr>
          <a:xfrm>
            <a:off x="7285194" y="5529101"/>
            <a:ext cx="4358812"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dirty="0">
                <a:latin typeface="Encode Sans Condensed Regular"/>
              </a:rPr>
              <a:t>https://www.youtube.com/watch?v=p98RaPOs2jk&amp;t=5s</a:t>
            </a:r>
          </a:p>
        </p:txBody>
      </p:sp>
      <p:pic>
        <p:nvPicPr>
          <p:cNvPr id="5" name="Picture 4">
            <a:extLst>
              <a:ext uri="{FF2B5EF4-FFF2-40B4-BE49-F238E27FC236}">
                <a16:creationId xmlns:a16="http://schemas.microsoft.com/office/drawing/2014/main" id="{A1CE964B-43A8-259D-119D-AE9F8CA1801B}"/>
              </a:ext>
            </a:extLst>
          </p:cNvPr>
          <p:cNvPicPr>
            <a:picLocks noChangeAspect="1"/>
          </p:cNvPicPr>
          <p:nvPr/>
        </p:nvPicPr>
        <p:blipFill>
          <a:blip r:embed="rId3"/>
          <a:stretch>
            <a:fillRect/>
          </a:stretch>
        </p:blipFill>
        <p:spPr>
          <a:xfrm>
            <a:off x="6930109" y="2614888"/>
            <a:ext cx="5067699" cy="2838121"/>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211"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212" name="תיבת טקסט 22"/>
          <p:cNvSpPr txBox="1"/>
          <p:nvPr/>
        </p:nvSpPr>
        <p:spPr>
          <a:xfrm>
            <a:off x="649549" y="1256979"/>
            <a:ext cx="7373934"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nSpc>
                <a:spcPts val="2400"/>
              </a:lnSpc>
              <a:defRPr sz="2000">
                <a:latin typeface="Encode Sans Condensed Bold"/>
                <a:ea typeface="Encode Sans Condensed Bold"/>
                <a:cs typeface="Encode Sans Condensed Bold"/>
                <a:sym typeface="Encode Sans Condensed Bold"/>
              </a:defRPr>
            </a:pPr>
            <a:r>
              <a:rPr b="1" dirty="0">
                <a:latin typeface="Encode Sans Condensed Regular"/>
                <a:ea typeface="Encode Sans Condensed Regular"/>
                <a:cs typeface="Encode Sans Condensed Regular"/>
                <a:sym typeface="Encode Sans Condensed Regular"/>
              </a:rPr>
              <a:t>PRODUCTION GUIDANCE</a:t>
            </a:r>
          </a:p>
        </p:txBody>
      </p:sp>
      <p:sp>
        <p:nvSpPr>
          <p:cNvPr id="213" name="תיבת טקסט 9"/>
          <p:cNvSpPr txBox="1"/>
          <p:nvPr/>
        </p:nvSpPr>
        <p:spPr>
          <a:xfrm>
            <a:off x="471508" y="1783319"/>
            <a:ext cx="11248984" cy="45162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285750" indent="-285750" defTabSz="457200">
              <a:lnSpc>
                <a:spcPts val="2900"/>
              </a:lnSpc>
              <a:buSzPct val="100000"/>
              <a:buFont typeface="Arial" panose="020B0604020202020204" pitchFamily="34" charset="0"/>
              <a:buChar char="•"/>
              <a:defRPr sz="1500">
                <a:solidFill>
                  <a:srgbClr val="222222"/>
                </a:solidFill>
                <a:latin typeface="Encode Sans Condensed Regular"/>
                <a:ea typeface="Encode Sans Condensed Regular"/>
                <a:cs typeface="Encode Sans Condensed Regular"/>
                <a:sym typeface="Encode Sans Condensed Regular"/>
              </a:defRPr>
            </a:pPr>
            <a:r>
              <a:rPr lang="en-US" sz="1700" dirty="0"/>
              <a:t>Important to have</a:t>
            </a:r>
            <a:r>
              <a:rPr sz="1700" dirty="0"/>
              <a:t> </a:t>
            </a:r>
            <a:r>
              <a:rPr sz="1700" u="sng" dirty="0"/>
              <a:t>proper camera</a:t>
            </a:r>
            <a:r>
              <a:rPr sz="1700" dirty="0"/>
              <a:t>, tripod and audio equipment (mic pack or boom mic)</a:t>
            </a:r>
          </a:p>
          <a:p>
            <a:pPr marL="285750" indent="-285750" defTabSz="457200">
              <a:lnSpc>
                <a:spcPts val="2900"/>
              </a:lnSpc>
              <a:buSzPct val="100000"/>
              <a:buFont typeface="Arial" panose="020B0604020202020204" pitchFamily="34" charset="0"/>
              <a:buChar char="•"/>
              <a:defRPr sz="1500">
                <a:solidFill>
                  <a:srgbClr val="222222"/>
                </a:solidFill>
                <a:latin typeface="Encode Sans Condensed Regular"/>
                <a:ea typeface="Encode Sans Condensed Regular"/>
                <a:cs typeface="Encode Sans Condensed Regular"/>
                <a:sym typeface="Encode Sans Condensed Regular"/>
              </a:defRPr>
            </a:pPr>
            <a:r>
              <a:rPr sz="1700" dirty="0"/>
              <a:t>Make sure you have a </a:t>
            </a:r>
            <a:r>
              <a:rPr sz="1700" b="1" dirty="0"/>
              <a:t>release form </a:t>
            </a:r>
            <a:r>
              <a:rPr sz="1700" dirty="0"/>
              <a:t>signed for each person featured in the video</a:t>
            </a:r>
            <a:r>
              <a:rPr lang="en-US" sz="1700" dirty="0"/>
              <a:t> </a:t>
            </a:r>
            <a:r>
              <a:rPr lang="en-US" sz="1700" dirty="0">
                <a:solidFill>
                  <a:srgbClr val="FF0000"/>
                </a:solidFill>
              </a:rPr>
              <a:t>(ATTACHED IN THE EMAIL)</a:t>
            </a:r>
            <a:endParaRPr sz="1700" dirty="0">
              <a:solidFill>
                <a:srgbClr val="FF0000"/>
              </a:solidFill>
            </a:endParaRPr>
          </a:p>
          <a:p>
            <a:pPr marL="285750" indent="-285750" defTabSz="457200">
              <a:lnSpc>
                <a:spcPts val="2900"/>
              </a:lnSpc>
              <a:buSzPct val="100000"/>
              <a:buFont typeface="Arial" panose="020B0604020202020204" pitchFamily="34" charset="0"/>
              <a:buChar char="•"/>
              <a:defRPr sz="1500">
                <a:solidFill>
                  <a:srgbClr val="222222"/>
                </a:solidFill>
                <a:latin typeface="Encode Sans Condensed Regular"/>
                <a:ea typeface="Encode Sans Condensed Regular"/>
                <a:cs typeface="Encode Sans Condensed Regular"/>
                <a:sym typeface="Encode Sans Condensed Regular"/>
              </a:defRPr>
            </a:pPr>
            <a:r>
              <a:rPr lang="en-US" sz="1700" dirty="0"/>
              <a:t>G</a:t>
            </a:r>
            <a:r>
              <a:rPr sz="1700" dirty="0"/>
              <a:t>et some nice </a:t>
            </a:r>
            <a:r>
              <a:rPr sz="1700" u="sng" dirty="0"/>
              <a:t>still shots </a:t>
            </a:r>
            <a:r>
              <a:rPr sz="1700" dirty="0"/>
              <a:t>that can be used for social media </a:t>
            </a:r>
            <a:endParaRPr lang="en-US" sz="1700" dirty="0"/>
          </a:p>
          <a:p>
            <a:pPr marL="285750" indent="-285750" defTabSz="457200">
              <a:lnSpc>
                <a:spcPts val="2900"/>
              </a:lnSpc>
              <a:buSzPct val="100000"/>
              <a:buFont typeface="Arial" panose="020B0604020202020204" pitchFamily="34" charset="0"/>
              <a:buChar char="•"/>
              <a:defRPr sz="1500">
                <a:solidFill>
                  <a:srgbClr val="222222"/>
                </a:solidFill>
                <a:latin typeface="Encode Sans Condensed Regular"/>
                <a:ea typeface="Encode Sans Condensed Regular"/>
                <a:cs typeface="Encode Sans Condensed Regular"/>
                <a:sym typeface="Encode Sans Condensed Regular"/>
              </a:defRPr>
            </a:pPr>
            <a:r>
              <a:rPr lang="en-US" sz="1700" dirty="0"/>
              <a:t>Be </a:t>
            </a:r>
            <a:r>
              <a:rPr sz="1700" dirty="0"/>
              <a:t>sure to choose a place </a:t>
            </a:r>
            <a:r>
              <a:rPr sz="1700" u="sng" dirty="0"/>
              <a:t>without background noise </a:t>
            </a:r>
            <a:r>
              <a:rPr sz="1700" dirty="0"/>
              <a:t>or lots of wind</a:t>
            </a:r>
          </a:p>
          <a:p>
            <a:pPr marL="285750" indent="-285750" defTabSz="457200">
              <a:lnSpc>
                <a:spcPts val="2900"/>
              </a:lnSpc>
              <a:buSzPct val="100000"/>
              <a:buFont typeface="Arial" panose="020B0604020202020204" pitchFamily="34" charset="0"/>
              <a:buChar char="•"/>
              <a:defRPr sz="1500">
                <a:solidFill>
                  <a:srgbClr val="222222"/>
                </a:solidFill>
                <a:latin typeface="Encode Sans Condensed Regular"/>
                <a:ea typeface="Encode Sans Condensed Regular"/>
                <a:cs typeface="Encode Sans Condensed Regular"/>
                <a:sym typeface="Encode Sans Condensed Regular"/>
              </a:defRPr>
            </a:pPr>
            <a:r>
              <a:rPr sz="1700" dirty="0"/>
              <a:t>When asking questions, be sure to make sure they answer in a </a:t>
            </a:r>
            <a:r>
              <a:rPr sz="1700" u="sng" dirty="0"/>
              <a:t>complete sentence </a:t>
            </a:r>
            <a:r>
              <a:rPr lang="en-US" sz="1700" dirty="0"/>
              <a:t>(e.g., </a:t>
            </a:r>
            <a:r>
              <a:rPr sz="1700" dirty="0"/>
              <a:t>My name is xxx </a:t>
            </a:r>
            <a:r>
              <a:rPr lang="en-US" sz="1700" dirty="0"/>
              <a:t>and I live xxx)</a:t>
            </a:r>
            <a:endParaRPr sz="1700" dirty="0"/>
          </a:p>
          <a:p>
            <a:pPr marL="285750" indent="-285750" defTabSz="457200">
              <a:lnSpc>
                <a:spcPts val="2900"/>
              </a:lnSpc>
              <a:buSzPct val="100000"/>
              <a:buFont typeface="Arial" panose="020B0604020202020204" pitchFamily="34" charset="0"/>
              <a:buChar char="•"/>
              <a:defRPr sz="1500">
                <a:solidFill>
                  <a:srgbClr val="222222"/>
                </a:solidFill>
                <a:latin typeface="Encode Sans Condensed Regular"/>
                <a:ea typeface="Encode Sans Condensed Regular"/>
                <a:cs typeface="Encode Sans Condensed Regular"/>
                <a:sym typeface="Encode Sans Condensed Regular"/>
              </a:defRPr>
            </a:pPr>
            <a:r>
              <a:rPr lang="en-US" sz="1700" u="sng" dirty="0"/>
              <a:t>T</a:t>
            </a:r>
            <a:r>
              <a:rPr sz="1700" u="sng" dirty="0"/>
              <a:t>idy up </a:t>
            </a:r>
            <a:r>
              <a:rPr sz="1700" dirty="0"/>
              <a:t>the compound, around the system and the kitchen prior to the shoot</a:t>
            </a:r>
          </a:p>
          <a:p>
            <a:pPr marL="285750" indent="-285750" defTabSz="457200">
              <a:lnSpc>
                <a:spcPts val="2900"/>
              </a:lnSpc>
              <a:buSzPct val="100000"/>
              <a:buFont typeface="Arial" panose="020B0604020202020204" pitchFamily="34" charset="0"/>
              <a:buChar char="•"/>
              <a:defRPr sz="1500">
                <a:solidFill>
                  <a:srgbClr val="222222"/>
                </a:solidFill>
                <a:latin typeface="Encode Sans Condensed Regular"/>
                <a:ea typeface="Encode Sans Condensed Regular"/>
                <a:cs typeface="Encode Sans Condensed Regular"/>
                <a:sym typeface="Encode Sans Condensed Regular"/>
              </a:defRPr>
            </a:pPr>
            <a:r>
              <a:rPr sz="1700" dirty="0"/>
              <a:t>Ask them to not use the system for one day and if </a:t>
            </a:r>
            <a:r>
              <a:rPr lang="en-US" sz="1700" dirty="0"/>
              <a:t>necessary,</a:t>
            </a:r>
            <a:r>
              <a:rPr sz="1700" dirty="0"/>
              <a:t> pay them </a:t>
            </a:r>
            <a:r>
              <a:rPr lang="en-US" sz="1700" dirty="0"/>
              <a:t>for the</a:t>
            </a:r>
            <a:r>
              <a:rPr sz="1700" dirty="0"/>
              <a:t> gas they would use in a day or provide them with gas for cooking during that time</a:t>
            </a:r>
          </a:p>
          <a:p>
            <a:pPr marL="285750" indent="-285750" defTabSz="457200">
              <a:lnSpc>
                <a:spcPts val="2900"/>
              </a:lnSpc>
              <a:buSzPct val="100000"/>
              <a:buFont typeface="Arial" panose="020B0604020202020204" pitchFamily="34" charset="0"/>
              <a:buChar char="•"/>
              <a:defRPr sz="1500">
                <a:solidFill>
                  <a:srgbClr val="222222"/>
                </a:solidFill>
                <a:latin typeface="Encode Sans Condensed Regular"/>
                <a:ea typeface="Encode Sans Condensed Regular"/>
                <a:cs typeface="Encode Sans Condensed Regular"/>
                <a:sym typeface="Encode Sans Condensed Regular"/>
              </a:defRPr>
            </a:pPr>
            <a:r>
              <a:rPr sz="1700" u="sng" dirty="0"/>
              <a:t>Bring some nice</a:t>
            </a:r>
            <a:r>
              <a:rPr lang="en-US" sz="1700" u="sng" dirty="0"/>
              <a:t> supplies</a:t>
            </a:r>
            <a:r>
              <a:rPr lang="en-US" sz="1700" dirty="0"/>
              <a:t> (</a:t>
            </a:r>
            <a:r>
              <a:rPr sz="1700" dirty="0"/>
              <a:t>food, new towels or tools/clean pots for their kitchen that can be set up to look </a:t>
            </a:r>
            <a:r>
              <a:rPr lang="en-US" sz="1700" dirty="0"/>
              <a:t>good)</a:t>
            </a:r>
            <a:endParaRPr sz="1700" dirty="0"/>
          </a:p>
          <a:p>
            <a:pPr marL="285750" indent="-285750" defTabSz="457200">
              <a:lnSpc>
                <a:spcPts val="2900"/>
              </a:lnSpc>
              <a:buSzPct val="100000"/>
              <a:buFont typeface="Arial" panose="020B0604020202020204" pitchFamily="34" charset="0"/>
              <a:buChar char="•"/>
              <a:defRPr sz="1500">
                <a:solidFill>
                  <a:srgbClr val="222222"/>
                </a:solidFill>
                <a:latin typeface="Encode Sans Condensed Regular"/>
                <a:ea typeface="Encode Sans Condensed Regular"/>
                <a:cs typeface="Encode Sans Condensed Regular"/>
                <a:sym typeface="Encode Sans Condensed Regular"/>
              </a:defRPr>
            </a:pPr>
            <a:r>
              <a:rPr sz="1700" dirty="0"/>
              <a:t>If you know the </a:t>
            </a:r>
            <a:r>
              <a:rPr sz="1700" u="sng" dirty="0"/>
              <a:t>types of crops they’re growing</a:t>
            </a:r>
            <a:r>
              <a:rPr sz="1700" dirty="0"/>
              <a:t>, </a:t>
            </a:r>
            <a:r>
              <a:rPr sz="1700" b="1" dirty="0"/>
              <a:t>buy back up of these for the kitchen </a:t>
            </a:r>
            <a:r>
              <a:rPr lang="en-US" sz="1700" dirty="0"/>
              <a:t>or/and </a:t>
            </a:r>
            <a:r>
              <a:rPr sz="1700" dirty="0"/>
              <a:t>to show them being brought in fro</a:t>
            </a:r>
            <a:r>
              <a:rPr lang="en-US" sz="1700" dirty="0"/>
              <a:t>nt of</a:t>
            </a:r>
            <a:r>
              <a:rPr sz="1700" dirty="0"/>
              <a:t> the field</a:t>
            </a:r>
            <a:r>
              <a:rPr lang="en-US" sz="1700" dirty="0"/>
              <a:t>/system</a:t>
            </a:r>
            <a:endParaRPr sz="1700" dirty="0"/>
          </a:p>
          <a:p>
            <a:pPr marL="285750" indent="-285750" defTabSz="457200">
              <a:lnSpc>
                <a:spcPts val="2900"/>
              </a:lnSpc>
              <a:buSzPct val="100000"/>
              <a:buFont typeface="Arial" panose="020B0604020202020204" pitchFamily="34" charset="0"/>
              <a:buChar char="•"/>
              <a:defRPr sz="1500">
                <a:solidFill>
                  <a:srgbClr val="222222"/>
                </a:solidFill>
                <a:latin typeface="Encode Sans Condensed Regular"/>
                <a:ea typeface="Encode Sans Condensed Regular"/>
                <a:cs typeface="Encode Sans Condensed Regular"/>
                <a:sym typeface="Encode Sans Condensed Regular"/>
              </a:defRPr>
            </a:pPr>
            <a:r>
              <a:rPr lang="en-US" sz="1700" dirty="0"/>
              <a:t>TAKE MULTIPLE SHOTS WITH VARIATIONS </a:t>
            </a:r>
            <a:r>
              <a:rPr sz="1700" dirty="0"/>
              <a:t>(both wide and closer in) around the compound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176"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2" name="תיבת טקסט 22">
            <a:extLst>
              <a:ext uri="{FF2B5EF4-FFF2-40B4-BE49-F238E27FC236}">
                <a16:creationId xmlns:a16="http://schemas.microsoft.com/office/drawing/2014/main" id="{B631FE77-C828-5FAB-A7AD-55C28957F1C1}"/>
              </a:ext>
            </a:extLst>
          </p:cNvPr>
          <p:cNvSpPr txBox="1"/>
          <p:nvPr/>
        </p:nvSpPr>
        <p:spPr>
          <a:xfrm>
            <a:off x="436078" y="1369996"/>
            <a:ext cx="7273274"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ts val="2400"/>
              </a:lnSpc>
              <a:defRPr sz="2000">
                <a:latin typeface="Encode Sans Condensed Bold"/>
                <a:ea typeface="Encode Sans Condensed Bold"/>
                <a:cs typeface="Encode Sans Condensed Bold"/>
                <a:sym typeface="Encode Sans Condensed Bold"/>
              </a:defRPr>
            </a:lvl1pPr>
          </a:lstStyle>
          <a:p>
            <a:r>
              <a:rPr lang="en-US" b="1" dirty="0"/>
              <a:t>HOW TO MANAGE THE CAMERA IF YOU ARE DOING IT YOURSELF</a:t>
            </a:r>
            <a:endParaRPr b="1" dirty="0"/>
          </a:p>
        </p:txBody>
      </p:sp>
      <p:sp>
        <p:nvSpPr>
          <p:cNvPr id="4" name="TextBox 3">
            <a:extLst>
              <a:ext uri="{FF2B5EF4-FFF2-40B4-BE49-F238E27FC236}">
                <a16:creationId xmlns:a16="http://schemas.microsoft.com/office/drawing/2014/main" id="{55836500-5D5F-44D5-75D8-C5C8F7897FC2}"/>
              </a:ext>
            </a:extLst>
          </p:cNvPr>
          <p:cNvSpPr txBox="1"/>
          <p:nvPr/>
        </p:nvSpPr>
        <p:spPr>
          <a:xfrm>
            <a:off x="436078" y="1916823"/>
            <a:ext cx="11319844" cy="46858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just">
              <a:lnSpc>
                <a:spcPct val="150000"/>
              </a:lnSpc>
              <a:buFont typeface="Arial" panose="020B0604020202020204" pitchFamily="34" charset="0"/>
              <a:buChar char="•"/>
            </a:pPr>
            <a:r>
              <a:rPr lang="en-US" sz="1700" b="1" dirty="0">
                <a:solidFill>
                  <a:srgbClr val="222222"/>
                </a:solidFill>
                <a:latin typeface="Encode Sans Condensed Regular"/>
              </a:rPr>
              <a:t>Holding It Right: </a:t>
            </a:r>
            <a:r>
              <a:rPr lang="en-US" sz="1700" dirty="0">
                <a:solidFill>
                  <a:srgbClr val="222222"/>
                </a:solidFill>
                <a:latin typeface="Encode Sans Condensed Regular"/>
              </a:rPr>
              <a:t>Even though phone cameras have image stabilization, it’s generally not enough if your grip is shaky</a:t>
            </a:r>
          </a:p>
          <a:p>
            <a:pPr algn="just">
              <a:lnSpc>
                <a:spcPct val="150000"/>
              </a:lnSpc>
              <a:buFont typeface="+mj-lt"/>
              <a:buAutoNum type="arabicPeriod"/>
            </a:pPr>
            <a:r>
              <a:rPr lang="en-US" sz="1700" dirty="0">
                <a:solidFill>
                  <a:srgbClr val="222222"/>
                </a:solidFill>
                <a:latin typeface="Encode Sans Condensed Regular"/>
              </a:rPr>
              <a:t> Hold the phone in both hands and hold your arms with your elbows pointing towards your feet</a:t>
            </a:r>
          </a:p>
          <a:p>
            <a:pPr algn="just">
              <a:lnSpc>
                <a:spcPct val="150000"/>
              </a:lnSpc>
              <a:buFont typeface="+mj-lt"/>
              <a:buAutoNum type="arabicPeriod"/>
            </a:pPr>
            <a:r>
              <a:rPr lang="en-US" sz="1700" dirty="0">
                <a:solidFill>
                  <a:srgbClr val="222222"/>
                </a:solidFill>
                <a:latin typeface="Encode Sans Condensed Regular"/>
              </a:rPr>
              <a:t> For more stability, lean your elbows against your stomach</a:t>
            </a:r>
          </a:p>
          <a:p>
            <a:pPr algn="just">
              <a:lnSpc>
                <a:spcPct val="150000"/>
              </a:lnSpc>
              <a:buFont typeface="+mj-lt"/>
              <a:buAutoNum type="arabicPeriod"/>
            </a:pPr>
            <a:r>
              <a:rPr lang="en-US" sz="1700" dirty="0">
                <a:solidFill>
                  <a:srgbClr val="222222"/>
                </a:solidFill>
                <a:latin typeface="Encode Sans Condensed Regular"/>
              </a:rPr>
              <a:t> If your phone has a physical camera trigger, use it. That will make the process more convenient and reduce the risk that you’ll blur your photos</a:t>
            </a:r>
          </a:p>
          <a:p>
            <a:pPr algn="just">
              <a:lnSpc>
                <a:spcPct val="150000"/>
              </a:lnSpc>
              <a:buFont typeface="+mj-lt"/>
              <a:buAutoNum type="arabicPeriod"/>
            </a:pPr>
            <a:endParaRPr lang="en-US" sz="1700" dirty="0">
              <a:solidFill>
                <a:srgbClr val="222222"/>
              </a:solidFill>
              <a:latin typeface="Encode Sans Condensed Regular"/>
            </a:endParaRPr>
          </a:p>
          <a:p>
            <a:pPr marL="285750" indent="-285750" algn="just">
              <a:lnSpc>
                <a:spcPct val="150000"/>
              </a:lnSpc>
              <a:buFont typeface="Arial" panose="020B0604020202020204" pitchFamily="34" charset="0"/>
              <a:buChar char="•"/>
            </a:pPr>
            <a:r>
              <a:rPr lang="en-US" sz="1700" b="1" dirty="0">
                <a:solidFill>
                  <a:srgbClr val="222222"/>
                </a:solidFill>
                <a:latin typeface="Encode Sans Condensed Regular"/>
              </a:rPr>
              <a:t>Think About Composition: </a:t>
            </a:r>
            <a:r>
              <a:rPr lang="en-US" sz="1700" dirty="0">
                <a:solidFill>
                  <a:srgbClr val="222222"/>
                </a:solidFill>
                <a:latin typeface="Encode Sans Condensed Regular"/>
              </a:rPr>
              <a:t>don’t forget that neither the horizon nor your subject should be centered. Put the horizon in the photo’s lower, or occasionally upper third, and put the subject towards an edge. Ideally on a golden ratio point.</a:t>
            </a:r>
          </a:p>
          <a:p>
            <a:pPr marL="285750" indent="-285750" algn="just">
              <a:lnSpc>
                <a:spcPct val="150000"/>
              </a:lnSpc>
              <a:buFont typeface="Arial" panose="020B0604020202020204" pitchFamily="34" charset="0"/>
              <a:buChar char="•"/>
            </a:pPr>
            <a:endParaRPr lang="en-US" sz="1700" dirty="0">
              <a:solidFill>
                <a:srgbClr val="222222"/>
              </a:solidFill>
              <a:latin typeface="Encode Sans Condensed Regular"/>
            </a:endParaRPr>
          </a:p>
          <a:p>
            <a:pPr marL="285750" indent="-285750" algn="just">
              <a:lnSpc>
                <a:spcPct val="150000"/>
              </a:lnSpc>
              <a:buFont typeface="Arial" panose="020B0604020202020204" pitchFamily="34" charset="0"/>
              <a:buChar char="•"/>
            </a:pPr>
            <a:r>
              <a:rPr lang="en-US" sz="1700" b="1" dirty="0">
                <a:solidFill>
                  <a:srgbClr val="222222"/>
                </a:solidFill>
                <a:latin typeface="Encode Sans Condensed Regular"/>
              </a:rPr>
              <a:t>Don’t make sudden transitions, </a:t>
            </a:r>
            <a:r>
              <a:rPr lang="en-US" sz="1700" dirty="0">
                <a:solidFill>
                  <a:srgbClr val="222222"/>
                </a:solidFill>
                <a:latin typeface="Encode Sans Condensed Regular"/>
              </a:rPr>
              <a:t>try to make them smooth! For this purpose, is better to make more shots instead of turning the camera to different positions several times</a:t>
            </a:r>
            <a:endParaRPr lang="en-US" sz="1700" b="1" dirty="0">
              <a:solidFill>
                <a:srgbClr val="222222"/>
              </a:solidFill>
              <a:latin typeface="Encode Sans Condensed Regular"/>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37556853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206"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207" name="תיבת טקסט 22"/>
          <p:cNvSpPr txBox="1"/>
          <p:nvPr/>
        </p:nvSpPr>
        <p:spPr>
          <a:xfrm>
            <a:off x="433792" y="1133689"/>
            <a:ext cx="7373934"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nSpc>
                <a:spcPts val="2400"/>
              </a:lnSpc>
              <a:defRPr sz="2000">
                <a:latin typeface="Encode Sans Condensed Bold"/>
                <a:ea typeface="Encode Sans Condensed Bold"/>
                <a:cs typeface="Encode Sans Condensed Bold"/>
                <a:sym typeface="Encode Sans Condensed Bold"/>
              </a:defRPr>
            </a:pPr>
            <a:r>
              <a:rPr b="1" dirty="0">
                <a:latin typeface="Encode Sans Condensed Regular"/>
                <a:ea typeface="Encode Sans Condensed Regular"/>
                <a:cs typeface="Encode Sans Condensed Regular"/>
                <a:sym typeface="Encode Sans Condensed Regular"/>
              </a:rPr>
              <a:t>SAMPLE SHOTS </a:t>
            </a:r>
          </a:p>
        </p:txBody>
      </p:sp>
      <p:sp>
        <p:nvSpPr>
          <p:cNvPr id="208" name="תיבת טקסט 9"/>
          <p:cNvSpPr txBox="1"/>
          <p:nvPr/>
        </p:nvSpPr>
        <p:spPr>
          <a:xfrm>
            <a:off x="298491" y="1595898"/>
            <a:ext cx="11595017" cy="50552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285750" indent="-285750" defTabSz="457200">
              <a:spcBef>
                <a:spcPts val="300"/>
              </a:spcBef>
              <a:spcAft>
                <a:spcPts val="600"/>
              </a:spcAft>
              <a:buSzPct val="100000"/>
              <a:buFont typeface="Arial" panose="020B0604020202020204" pitchFamily="34" charset="0"/>
              <a:buChar char="•"/>
              <a:defRPr sz="1500">
                <a:solidFill>
                  <a:srgbClr val="222222"/>
                </a:solidFill>
                <a:latin typeface="Encode Sans Condensed Regular"/>
                <a:ea typeface="Encode Sans Condensed Regular"/>
                <a:cs typeface="Encode Sans Condensed Regular"/>
                <a:sym typeface="Encode Sans Condensed Regular"/>
              </a:defRPr>
            </a:pPr>
            <a:r>
              <a:rPr lang="en-US" sz="1500" dirty="0"/>
              <a:t>Shot </a:t>
            </a:r>
            <a:r>
              <a:rPr lang="en-US" sz="1500" u="sng" dirty="0"/>
              <a:t>a</a:t>
            </a:r>
            <a:r>
              <a:rPr sz="1500" u="sng" dirty="0"/>
              <a:t>round the compound </a:t>
            </a:r>
            <a:r>
              <a:rPr sz="1500" dirty="0"/>
              <a:t>— the home, family, kitchen, animals and system </a:t>
            </a:r>
          </a:p>
          <a:p>
            <a:pPr marL="285750" indent="-285750" defTabSz="457200">
              <a:spcBef>
                <a:spcPts val="300"/>
              </a:spcBef>
              <a:spcAft>
                <a:spcPts val="600"/>
              </a:spcAft>
              <a:buSzPct val="100000"/>
              <a:buFont typeface="Arial" panose="020B0604020202020204" pitchFamily="34" charset="0"/>
              <a:buChar char="•"/>
              <a:defRPr sz="1500">
                <a:solidFill>
                  <a:srgbClr val="222222"/>
                </a:solidFill>
                <a:latin typeface="Encode Sans Condensed Regular"/>
                <a:ea typeface="Encode Sans Condensed Regular"/>
                <a:cs typeface="Encode Sans Condensed Regular"/>
                <a:sym typeface="Encode Sans Condensed Regular"/>
              </a:defRPr>
            </a:pPr>
            <a:r>
              <a:rPr lang="en-US" sz="1500" dirty="0"/>
              <a:t>Shot of </a:t>
            </a:r>
            <a:r>
              <a:rPr lang="en-US" sz="1500" u="sng" dirty="0"/>
              <a:t>a</a:t>
            </a:r>
            <a:r>
              <a:rPr sz="1500" u="sng" dirty="0"/>
              <a:t>nimal manure being collected, mixed (1:3) and fed into the system </a:t>
            </a:r>
            <a:r>
              <a:rPr sz="1500" dirty="0"/>
              <a:t>with a clean environment around the animals and a clean and full system</a:t>
            </a:r>
          </a:p>
          <a:p>
            <a:pPr marL="285750" indent="-285750" defTabSz="457200">
              <a:spcBef>
                <a:spcPts val="300"/>
              </a:spcBef>
              <a:spcAft>
                <a:spcPts val="600"/>
              </a:spcAft>
              <a:buSzPct val="100000"/>
              <a:buFont typeface="Arial" panose="020B0604020202020204" pitchFamily="34" charset="0"/>
              <a:buChar char="•"/>
              <a:defRPr sz="1500">
                <a:solidFill>
                  <a:srgbClr val="222222"/>
                </a:solidFill>
                <a:latin typeface="Encode Sans Condensed Regular"/>
                <a:ea typeface="Encode Sans Condensed Regular"/>
                <a:cs typeface="Encode Sans Condensed Regular"/>
                <a:sym typeface="Encode Sans Condensed Regular"/>
              </a:defRPr>
            </a:pPr>
            <a:r>
              <a:rPr sz="1500" dirty="0"/>
              <a:t>Close-in/wider angle shots of </a:t>
            </a:r>
            <a:r>
              <a:rPr sz="1500" u="sng" dirty="0"/>
              <a:t>bio-fertilizer coming out of system </a:t>
            </a:r>
          </a:p>
          <a:p>
            <a:pPr marL="285750" indent="-285750" defTabSz="457200">
              <a:spcBef>
                <a:spcPts val="300"/>
              </a:spcBef>
              <a:spcAft>
                <a:spcPts val="600"/>
              </a:spcAft>
              <a:buSzPct val="100000"/>
              <a:buFont typeface="Arial" panose="020B0604020202020204" pitchFamily="34" charset="0"/>
              <a:buChar char="•"/>
              <a:defRPr sz="1500">
                <a:solidFill>
                  <a:srgbClr val="222222"/>
                </a:solidFill>
                <a:latin typeface="Encode Sans Condensed Regular"/>
                <a:ea typeface="Encode Sans Condensed Regular"/>
                <a:cs typeface="Encode Sans Condensed Regular"/>
                <a:sym typeface="Encode Sans Condensed Regular"/>
              </a:defRPr>
            </a:pPr>
            <a:r>
              <a:rPr sz="1500" u="sng" dirty="0"/>
              <a:t>Bio-fertilizer application method</a:t>
            </a:r>
            <a:r>
              <a:rPr sz="1500" dirty="0"/>
              <a:t>, showing the farmer applying to crops</a:t>
            </a:r>
          </a:p>
          <a:p>
            <a:pPr marL="285750" indent="-285750" defTabSz="457200">
              <a:spcBef>
                <a:spcPts val="300"/>
              </a:spcBef>
              <a:spcAft>
                <a:spcPts val="600"/>
              </a:spcAft>
              <a:buSzPct val="100000"/>
              <a:buFont typeface="Arial" panose="020B0604020202020204" pitchFamily="34" charset="0"/>
              <a:buChar char="•"/>
              <a:defRPr sz="1500">
                <a:solidFill>
                  <a:srgbClr val="222222"/>
                </a:solidFill>
                <a:latin typeface="Encode Sans Condensed Regular"/>
                <a:ea typeface="Encode Sans Condensed Regular"/>
                <a:cs typeface="Encode Sans Condensed Regular"/>
                <a:sym typeface="Encode Sans Condensed Regular"/>
              </a:defRPr>
            </a:pPr>
            <a:r>
              <a:rPr sz="1500" u="sng" dirty="0"/>
              <a:t>Shots of each crop mentioned </a:t>
            </a:r>
            <a:r>
              <a:rPr sz="1500" dirty="0"/>
              <a:t>— both wide angle shots and cropped close in panning over the crops to see the veg, grains or fruits</a:t>
            </a:r>
          </a:p>
          <a:p>
            <a:pPr marL="285750" indent="-285750" defTabSz="457200">
              <a:spcBef>
                <a:spcPts val="300"/>
              </a:spcBef>
              <a:spcAft>
                <a:spcPts val="600"/>
              </a:spcAft>
              <a:buSzPct val="100000"/>
              <a:buFont typeface="Arial" panose="020B0604020202020204" pitchFamily="34" charset="0"/>
              <a:buChar char="•"/>
              <a:defRPr sz="1500">
                <a:solidFill>
                  <a:srgbClr val="222222"/>
                </a:solidFill>
                <a:latin typeface="Encode Sans Condensed Regular"/>
                <a:ea typeface="Encode Sans Condensed Regular"/>
                <a:cs typeface="Encode Sans Condensed Regular"/>
                <a:sym typeface="Encode Sans Condensed Regular"/>
              </a:defRPr>
            </a:pPr>
            <a:r>
              <a:rPr sz="1500" dirty="0"/>
              <a:t>Take nice panning </a:t>
            </a:r>
            <a:r>
              <a:rPr sz="1500" u="sng" dirty="0"/>
              <a:t>shots of the system</a:t>
            </a:r>
            <a:r>
              <a:rPr sz="1500" dirty="0"/>
              <a:t>, be sure to capture the </a:t>
            </a:r>
            <a:r>
              <a:rPr sz="1500" b="1" dirty="0"/>
              <a:t>logo</a:t>
            </a:r>
          </a:p>
          <a:p>
            <a:pPr marL="285750" indent="-285750" defTabSz="457200">
              <a:spcBef>
                <a:spcPts val="300"/>
              </a:spcBef>
              <a:spcAft>
                <a:spcPts val="600"/>
              </a:spcAft>
              <a:buSzPct val="100000"/>
              <a:buFont typeface="Arial" panose="020B0604020202020204" pitchFamily="34" charset="0"/>
              <a:buChar char="•"/>
              <a:defRPr sz="1500">
                <a:solidFill>
                  <a:srgbClr val="222222"/>
                </a:solidFill>
                <a:latin typeface="Encode Sans Condensed Regular"/>
                <a:ea typeface="Encode Sans Condensed Regular"/>
                <a:cs typeface="Encode Sans Condensed Regular"/>
                <a:sym typeface="Encode Sans Condensed Regular"/>
              </a:defRPr>
            </a:pPr>
            <a:r>
              <a:rPr sz="1500" dirty="0"/>
              <a:t>Shots of the </a:t>
            </a:r>
            <a:r>
              <a:rPr sz="1500" u="sng" dirty="0"/>
              <a:t>family and kids around </a:t>
            </a:r>
            <a:r>
              <a:rPr sz="1500" dirty="0"/>
              <a:t>by the system/playing near the system</a:t>
            </a:r>
          </a:p>
          <a:p>
            <a:pPr marL="285750" indent="-285750" defTabSz="457200">
              <a:spcBef>
                <a:spcPts val="300"/>
              </a:spcBef>
              <a:spcAft>
                <a:spcPts val="600"/>
              </a:spcAft>
              <a:buSzPct val="100000"/>
              <a:buFont typeface="Arial" panose="020B0604020202020204" pitchFamily="34" charset="0"/>
              <a:buChar char="•"/>
              <a:defRPr sz="1500">
                <a:solidFill>
                  <a:srgbClr val="222222"/>
                </a:solidFill>
                <a:latin typeface="Encode Sans Condensed Regular"/>
                <a:ea typeface="Encode Sans Condensed Regular"/>
                <a:cs typeface="Encode Sans Condensed Regular"/>
                <a:sym typeface="Encode Sans Condensed Regular"/>
              </a:defRPr>
            </a:pPr>
            <a:r>
              <a:rPr sz="1500" dirty="0"/>
              <a:t>Shots of </a:t>
            </a:r>
            <a:r>
              <a:rPr sz="1500" u="sng" dirty="0"/>
              <a:t>harvesting an abundance of crops as a result of the bio-fertilizer </a:t>
            </a:r>
            <a:r>
              <a:rPr sz="1500" dirty="0"/>
              <a:t>- baskets being carried from the fields, shots with them with crops standing by their system, maybe a shot of vegetables piled up in the kitchen</a:t>
            </a:r>
          </a:p>
          <a:p>
            <a:pPr marL="285750" indent="-285750" defTabSz="457200">
              <a:spcBef>
                <a:spcPts val="300"/>
              </a:spcBef>
              <a:spcAft>
                <a:spcPts val="600"/>
              </a:spcAft>
              <a:buSzPct val="100000"/>
              <a:buFont typeface="Arial" panose="020B0604020202020204" pitchFamily="34" charset="0"/>
              <a:buChar char="•"/>
              <a:defRPr sz="1500">
                <a:solidFill>
                  <a:srgbClr val="222222"/>
                </a:solidFill>
                <a:latin typeface="Encode Sans Condensed Regular"/>
                <a:ea typeface="Encode Sans Condensed Regular"/>
                <a:cs typeface="Encode Sans Condensed Regular"/>
                <a:sym typeface="Encode Sans Condensed Regular"/>
              </a:defRPr>
            </a:pPr>
            <a:r>
              <a:rPr sz="1500" dirty="0"/>
              <a:t>If a farmer is selling crops locally, see if a shot can be taken of them </a:t>
            </a:r>
            <a:r>
              <a:rPr sz="1500" u="sng" dirty="0"/>
              <a:t>bringing</a:t>
            </a:r>
            <a:r>
              <a:rPr lang="en-US" sz="1500" u="sng" dirty="0"/>
              <a:t>/selling</a:t>
            </a:r>
            <a:r>
              <a:rPr sz="1500" u="sng" dirty="0"/>
              <a:t> them to market </a:t>
            </a:r>
            <a:r>
              <a:rPr lang="en-US" sz="1500" dirty="0"/>
              <a:t>(meaning making </a:t>
            </a:r>
            <a:r>
              <a:rPr sz="1500" dirty="0"/>
              <a:t>extra income</a:t>
            </a:r>
            <a:r>
              <a:rPr lang="en-US" sz="1500" dirty="0"/>
              <a:t>)</a:t>
            </a:r>
            <a:endParaRPr sz="1500" dirty="0"/>
          </a:p>
          <a:p>
            <a:pPr marL="285750" indent="-285750" defTabSz="457200">
              <a:spcBef>
                <a:spcPts val="300"/>
              </a:spcBef>
              <a:spcAft>
                <a:spcPts val="600"/>
              </a:spcAft>
              <a:buSzPct val="100000"/>
              <a:buFont typeface="Arial" panose="020B0604020202020204" pitchFamily="34" charset="0"/>
              <a:buChar char="•"/>
              <a:defRPr sz="1500">
                <a:solidFill>
                  <a:srgbClr val="222222"/>
                </a:solidFill>
                <a:latin typeface="Encode Sans Condensed Regular"/>
                <a:ea typeface="Encode Sans Condensed Regular"/>
                <a:cs typeface="Encode Sans Condensed Regular"/>
                <a:sym typeface="Encode Sans Condensed Regular"/>
              </a:defRPr>
            </a:pPr>
            <a:r>
              <a:rPr sz="1500" dirty="0"/>
              <a:t>Shots of family looking happy, </a:t>
            </a:r>
            <a:r>
              <a:rPr sz="1500" u="sng" dirty="0"/>
              <a:t>standing up and cooking on biogas</a:t>
            </a:r>
            <a:r>
              <a:rPr lang="en-US" sz="1500" u="sng" dirty="0"/>
              <a:t> </a:t>
            </a:r>
            <a:r>
              <a:rPr lang="en-US" sz="1500" dirty="0"/>
              <a:t>(s</a:t>
            </a:r>
            <a:r>
              <a:rPr sz="1500" dirty="0"/>
              <a:t>omeone lighting up </a:t>
            </a:r>
            <a:r>
              <a:rPr lang="en-US" sz="1500" dirty="0"/>
              <a:t>HBG stove</a:t>
            </a:r>
            <a:r>
              <a:rPr sz="1500" dirty="0"/>
              <a:t> </a:t>
            </a:r>
            <a:r>
              <a:rPr lang="en-US" sz="1500" dirty="0"/>
              <a:t>close</a:t>
            </a:r>
            <a:r>
              <a:rPr sz="1500" dirty="0"/>
              <a:t> and from a short distance so you can see the logo</a:t>
            </a:r>
            <a:r>
              <a:rPr lang="en-US" sz="1500" dirty="0"/>
              <a:t>; s</a:t>
            </a:r>
            <a:r>
              <a:rPr sz="1500" dirty="0"/>
              <a:t>hots of families eating together</a:t>
            </a:r>
            <a:r>
              <a:rPr lang="en-US" sz="1500" dirty="0"/>
              <a:t>)</a:t>
            </a:r>
            <a:endParaRPr sz="1500" dirty="0"/>
          </a:p>
          <a:p>
            <a:pPr marL="285750" indent="-285750" defTabSz="457200">
              <a:spcBef>
                <a:spcPts val="300"/>
              </a:spcBef>
              <a:spcAft>
                <a:spcPts val="600"/>
              </a:spcAft>
              <a:buSzPct val="100000"/>
              <a:buFont typeface="Arial" panose="020B0604020202020204" pitchFamily="34" charset="0"/>
              <a:buChar char="•"/>
              <a:defRPr sz="1500">
                <a:solidFill>
                  <a:srgbClr val="222222"/>
                </a:solidFill>
                <a:latin typeface="Encode Sans Condensed Regular"/>
                <a:ea typeface="Encode Sans Condensed Regular"/>
                <a:cs typeface="Encode Sans Condensed Regular"/>
                <a:sym typeface="Encode Sans Condensed Regular"/>
              </a:defRPr>
            </a:pPr>
            <a:r>
              <a:rPr sz="1500" dirty="0"/>
              <a:t>If they are </a:t>
            </a:r>
            <a:r>
              <a:rPr sz="1500" u="sng" dirty="0"/>
              <a:t>saving money from not using firewood/charcoal/gas</a:t>
            </a:r>
            <a:r>
              <a:rPr sz="1500" dirty="0"/>
              <a:t>, then be sure to capture some images of before Biogas</a:t>
            </a:r>
            <a:r>
              <a:rPr lang="en-US" sz="1500" dirty="0"/>
              <a:t> (co</a:t>
            </a:r>
            <a:r>
              <a:rPr sz="1500" dirty="0"/>
              <a:t>oking over a smoky fire</a:t>
            </a:r>
            <a:r>
              <a:rPr lang="en-US" sz="1500" dirty="0"/>
              <a:t>; </a:t>
            </a:r>
            <a:r>
              <a:rPr sz="1500" dirty="0"/>
              <a:t>blackened kitchen and ashes from fire on the floor</a:t>
            </a:r>
            <a:r>
              <a:rPr lang="en-US" sz="1500" dirty="0"/>
              <a:t>; p</a:t>
            </a:r>
            <a:r>
              <a:rPr sz="1500" dirty="0"/>
              <a:t>eople trying to light up their fires, blowing in the fire, coughing </a:t>
            </a:r>
            <a:r>
              <a:rPr sz="1500" dirty="0" err="1"/>
              <a:t>etc</a:t>
            </a:r>
            <a:r>
              <a:rPr lang="en-US" sz="1500" dirty="0"/>
              <a:t>)</a:t>
            </a:r>
          </a:p>
          <a:p>
            <a:pPr marL="285750" indent="-285750" defTabSz="457200">
              <a:spcBef>
                <a:spcPts val="300"/>
              </a:spcBef>
              <a:spcAft>
                <a:spcPts val="600"/>
              </a:spcAft>
              <a:buSzPct val="100000"/>
              <a:buFont typeface="Arial" panose="020B0604020202020204" pitchFamily="34" charset="0"/>
              <a:buChar char="•"/>
              <a:defRPr sz="1500">
                <a:solidFill>
                  <a:srgbClr val="222222"/>
                </a:solidFill>
                <a:latin typeface="Encode Sans Condensed Regular"/>
                <a:ea typeface="Encode Sans Condensed Regular"/>
                <a:cs typeface="Encode Sans Condensed Regular"/>
                <a:sym typeface="Encode Sans Condensed Regular"/>
              </a:defRPr>
            </a:pPr>
            <a:r>
              <a:rPr lang="en-US" sz="1500" u="sng" dirty="0"/>
              <a:t>Drone establishing shots of area</a:t>
            </a:r>
            <a:r>
              <a:rPr lang="en-US" sz="1500" dirty="0"/>
              <a:t>, compound and system (depending on availability and budget)</a:t>
            </a:r>
            <a:endParaRPr sz="1500"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217"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218" name="GOOD LUCK!"/>
          <p:cNvSpPr txBox="1"/>
          <p:nvPr/>
        </p:nvSpPr>
        <p:spPr>
          <a:xfrm>
            <a:off x="4720144" y="3013503"/>
            <a:ext cx="2751711"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4800" b="1"/>
            </a:lvl1pPr>
          </a:lstStyle>
          <a:p>
            <a:r>
              <a:rPr dirty="0"/>
              <a:t>MATERIAL</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0" name="תמונה 4" descr="תמונה 4"/>
          <p:cNvPicPr>
            <a:picLocks noChangeAspect="1"/>
          </p:cNvPicPr>
          <p:nvPr/>
        </p:nvPicPr>
        <p:blipFill>
          <a:blip r:embed="rId3"/>
          <a:stretch>
            <a:fillRect/>
          </a:stretch>
        </p:blipFill>
        <p:spPr>
          <a:xfrm>
            <a:off x="0" y="1"/>
            <a:ext cx="12192000" cy="1916822"/>
          </a:xfrm>
          <a:prstGeom prst="rect">
            <a:avLst/>
          </a:prstGeom>
          <a:ln w="12700">
            <a:miter lim="400000"/>
          </a:ln>
        </p:spPr>
      </p:pic>
      <p:sp>
        <p:nvSpPr>
          <p:cNvPr id="221"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223" name="HomeBiogas/Business Team/HomeBiogas Distributors 2021/Marketing kit/Market work &amp; case studies"/>
          <p:cNvSpPr txBox="1"/>
          <p:nvPr/>
        </p:nvSpPr>
        <p:spPr>
          <a:xfrm>
            <a:off x="686634" y="2288213"/>
            <a:ext cx="3464809" cy="3931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ts val="2600"/>
              </a:lnSpc>
              <a:defRPr sz="1500">
                <a:latin typeface="Encode Sans Condensed Regular"/>
                <a:ea typeface="Encode Sans Condensed Regular"/>
                <a:cs typeface="Encode Sans Condensed Regular"/>
                <a:sym typeface="Encode Sans Condensed Regular"/>
              </a:defRPr>
            </a:lvl1pPr>
          </a:lstStyle>
          <a:p>
            <a:endParaRPr dirty="0"/>
          </a:p>
        </p:txBody>
      </p:sp>
      <p:sp>
        <p:nvSpPr>
          <p:cNvPr id="224" name="תיבת טקסט 22"/>
          <p:cNvSpPr txBox="1"/>
          <p:nvPr/>
        </p:nvSpPr>
        <p:spPr>
          <a:xfrm>
            <a:off x="636849" y="1641547"/>
            <a:ext cx="7373934"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ts val="2400"/>
              </a:lnSpc>
              <a:defRPr sz="2000">
                <a:latin typeface="Encode Sans Condensed Bold"/>
                <a:ea typeface="Encode Sans Condensed Bold"/>
                <a:cs typeface="Encode Sans Condensed Bold"/>
                <a:sym typeface="Encode Sans Condensed Bold"/>
              </a:defRPr>
            </a:lvl1pPr>
          </a:lstStyle>
          <a:p>
            <a:r>
              <a:rPr lang="en-US" b="1" dirty="0"/>
              <a:t>WHAT TO DO WITH THE CREATED MATERIALS</a:t>
            </a:r>
            <a:endParaRPr b="1" dirty="0"/>
          </a:p>
        </p:txBody>
      </p:sp>
      <p:pic>
        <p:nvPicPr>
          <p:cNvPr id="1026" name="Picture 2" descr="WhatsApp Will Soon Let You Select Who Can View Last Seen, Status &amp; Profile  Picture">
            <a:extLst>
              <a:ext uri="{FF2B5EF4-FFF2-40B4-BE49-F238E27FC236}">
                <a16:creationId xmlns:a16="http://schemas.microsoft.com/office/drawing/2014/main" id="{F79CCFFC-4981-18CE-5438-2680D1E9894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935" t="27645" r="25481" b="24148"/>
          <a:stretch/>
        </p:blipFill>
        <p:spPr bwMode="auto">
          <a:xfrm>
            <a:off x="8488112" y="2041652"/>
            <a:ext cx="1479479" cy="14383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DFFA7D-2813-DEE7-9877-320AE623587F}"/>
              </a:ext>
            </a:extLst>
          </p:cNvPr>
          <p:cNvSpPr txBox="1"/>
          <p:nvPr/>
        </p:nvSpPr>
        <p:spPr>
          <a:xfrm>
            <a:off x="805958" y="2760843"/>
            <a:ext cx="6154054" cy="2031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dirty="0">
                <a:solidFill>
                  <a:srgbClr val="222222"/>
                </a:solidFill>
                <a:latin typeface="Encode Sans Condensed Regular"/>
              </a:rPr>
              <a:t>Send everything you gathered about a study case </a:t>
            </a:r>
          </a:p>
          <a:p>
            <a:pPr marL="0" marR="0" indent="0" algn="ctr" defTabSz="914400" rtl="0" fontAlgn="auto" latinLnBrk="0" hangingPunct="0">
              <a:lnSpc>
                <a:spcPct val="100000"/>
              </a:lnSpc>
              <a:spcBef>
                <a:spcPts val="0"/>
              </a:spcBef>
              <a:spcAft>
                <a:spcPts val="0"/>
              </a:spcAft>
              <a:buClrTx/>
              <a:buSzTx/>
              <a:buFontTx/>
              <a:buNone/>
              <a:tabLst/>
            </a:pPr>
            <a:r>
              <a:rPr lang="en-US" dirty="0">
                <a:solidFill>
                  <a:srgbClr val="222222"/>
                </a:solidFill>
                <a:latin typeface="Encode Sans Condensed Regular"/>
              </a:rPr>
              <a:t>to us on WhatsApp and/or E-mail!</a:t>
            </a:r>
          </a:p>
          <a:p>
            <a:pPr marL="0" marR="0" indent="0" algn="l" defTabSz="914400" rtl="0" fontAlgn="auto" latinLnBrk="0" hangingPunct="0">
              <a:lnSpc>
                <a:spcPct val="100000"/>
              </a:lnSpc>
              <a:spcBef>
                <a:spcPts val="0"/>
              </a:spcBef>
              <a:spcAft>
                <a:spcPts val="0"/>
              </a:spcAft>
              <a:buClrTx/>
              <a:buSzTx/>
              <a:buFontTx/>
              <a:buNone/>
              <a:tabLst/>
            </a:pPr>
            <a:endParaRPr lang="en-US" dirty="0">
              <a:solidFill>
                <a:srgbClr val="222222"/>
              </a:solidFill>
              <a:latin typeface="Encode Sans Condensed Regular"/>
            </a:endParaRPr>
          </a:p>
          <a:p>
            <a:pPr marL="0" marR="0" indent="0" algn="l" defTabSz="914400" rtl="0" fontAlgn="auto" latinLnBrk="0" hangingPunct="0">
              <a:lnSpc>
                <a:spcPct val="100000"/>
              </a:lnSpc>
              <a:spcBef>
                <a:spcPts val="0"/>
              </a:spcBef>
              <a:spcAft>
                <a:spcPts val="0"/>
              </a:spcAft>
              <a:buClrTx/>
              <a:buSzTx/>
              <a:buFontTx/>
              <a:buNone/>
              <a:tabLst/>
            </a:pPr>
            <a:r>
              <a:rPr lang="en-US" dirty="0">
                <a:solidFill>
                  <a:srgbClr val="222222"/>
                </a:solidFill>
                <a:latin typeface="Encode Sans Condensed Regular"/>
              </a:rPr>
              <a:t>Ronit Segal – </a:t>
            </a:r>
            <a:r>
              <a:rPr lang="en-US" dirty="0">
                <a:solidFill>
                  <a:srgbClr val="222222"/>
                </a:solidFill>
                <a:latin typeface="Encode Sans Condensed Regular"/>
                <a:hlinkClick r:id="rId5">
                  <a:extLst>
                    <a:ext uri="{A12FA001-AC4F-418D-AE19-62706E023703}">
                      <ahyp:hlinkClr xmlns:ahyp="http://schemas.microsoft.com/office/drawing/2018/hyperlinkcolor" val="tx"/>
                    </a:ext>
                  </a:extLst>
                </a:hlinkClick>
              </a:rPr>
              <a:t>ronit@homebiogas.com</a:t>
            </a:r>
            <a:r>
              <a:rPr lang="en-US" dirty="0">
                <a:solidFill>
                  <a:srgbClr val="222222"/>
                </a:solidFill>
                <a:latin typeface="Encode Sans Condensed Regular"/>
              </a:rPr>
              <a:t> – +972 52 4768942</a:t>
            </a:r>
            <a:br>
              <a:rPr lang="en-US" dirty="0">
                <a:solidFill>
                  <a:srgbClr val="222222"/>
                </a:solidFill>
                <a:latin typeface="Encode Sans Condensed Regular"/>
              </a:rPr>
            </a:br>
            <a:r>
              <a:rPr lang="en-US" dirty="0">
                <a:solidFill>
                  <a:srgbClr val="222222"/>
                </a:solidFill>
                <a:latin typeface="Encode Sans Condensed Regular"/>
              </a:rPr>
              <a:t>Pablo Chevrin – </a:t>
            </a:r>
            <a:r>
              <a:rPr lang="en-US" dirty="0">
                <a:solidFill>
                  <a:srgbClr val="222222"/>
                </a:solidFill>
                <a:latin typeface="Encode Sans Condensed Regular"/>
                <a:hlinkClick r:id="rId6">
                  <a:extLst>
                    <a:ext uri="{A12FA001-AC4F-418D-AE19-62706E023703}">
                      <ahyp:hlinkClr xmlns:ahyp="http://schemas.microsoft.com/office/drawing/2018/hyperlinkcolor" val="tx"/>
                    </a:ext>
                  </a:extLst>
                </a:hlinkClick>
              </a:rPr>
              <a:t>pablo@homebiogas.com</a:t>
            </a:r>
            <a:r>
              <a:rPr lang="en-US" dirty="0">
                <a:solidFill>
                  <a:srgbClr val="222222"/>
                </a:solidFill>
                <a:latin typeface="Encode Sans Condensed Regular"/>
              </a:rPr>
              <a:t> – +972 52 8377466</a:t>
            </a:r>
            <a:br>
              <a:rPr lang="en-US" dirty="0">
                <a:solidFill>
                  <a:srgbClr val="222222"/>
                </a:solidFill>
                <a:latin typeface="Encode Sans Condensed Regular"/>
              </a:rPr>
            </a:br>
            <a:r>
              <a:rPr lang="en-US" dirty="0">
                <a:solidFill>
                  <a:srgbClr val="222222"/>
                </a:solidFill>
                <a:latin typeface="Encode Sans Condensed Regular"/>
              </a:rPr>
              <a:t>Dana </a:t>
            </a:r>
            <a:r>
              <a:rPr lang="en-US" dirty="0" err="1">
                <a:solidFill>
                  <a:srgbClr val="222222"/>
                </a:solidFill>
                <a:latin typeface="Encode Sans Condensed Regular"/>
              </a:rPr>
              <a:t>Avitan</a:t>
            </a:r>
            <a:r>
              <a:rPr lang="en-US" dirty="0">
                <a:solidFill>
                  <a:srgbClr val="222222"/>
                </a:solidFill>
                <a:latin typeface="Encode Sans Condensed Regular"/>
              </a:rPr>
              <a:t> – </a:t>
            </a:r>
            <a:r>
              <a:rPr lang="en-US" dirty="0">
                <a:solidFill>
                  <a:srgbClr val="222222"/>
                </a:solidFill>
                <a:latin typeface="Encode Sans Condensed Regular"/>
                <a:hlinkClick r:id="rId7">
                  <a:extLst>
                    <a:ext uri="{A12FA001-AC4F-418D-AE19-62706E023703}">
                      <ahyp:hlinkClr xmlns:ahyp="http://schemas.microsoft.com/office/drawing/2018/hyperlinkcolor" val="tx"/>
                    </a:ext>
                  </a:extLst>
                </a:hlinkClick>
              </a:rPr>
              <a:t>dana@homebiogas.com</a:t>
            </a:r>
            <a:r>
              <a:rPr lang="en-US" dirty="0">
                <a:solidFill>
                  <a:srgbClr val="222222"/>
                </a:solidFill>
                <a:latin typeface="Encode Sans Condensed Regular"/>
              </a:rPr>
              <a:t> – +972 </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1028" name="Picture 4" descr="Gmail versus Outlook: which e-mail provider is better for you? Part II -  Brand Minds">
            <a:extLst>
              <a:ext uri="{FF2B5EF4-FFF2-40B4-BE49-F238E27FC236}">
                <a16:creationId xmlns:a16="http://schemas.microsoft.com/office/drawing/2014/main" id="{7E145127-23A8-498B-F534-8277FF9508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7421" y="3877847"/>
            <a:ext cx="3900862" cy="18770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1C84FA8-982F-5824-B643-9FB10D859377}"/>
              </a:ext>
            </a:extLst>
          </p:cNvPr>
          <p:cNvSpPr txBox="1"/>
          <p:nvPr/>
        </p:nvSpPr>
        <p:spPr>
          <a:xfrm>
            <a:off x="805958" y="5043691"/>
            <a:ext cx="2607441"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Calibri"/>
              </a:rPr>
              <a:t>Material list:</a:t>
            </a:r>
          </a:p>
          <a:p>
            <a:pPr marL="285750" marR="0" indent="-285750" algn="l" defTabSz="914400" rtl="0" fontAlgn="auto" latinLnBrk="0" hangingPunct="0">
              <a:lnSpc>
                <a:spcPct val="100000"/>
              </a:lnSpc>
              <a:spcBef>
                <a:spcPts val="0"/>
              </a:spcBef>
              <a:spcAft>
                <a:spcPts val="0"/>
              </a:spcAft>
              <a:buClrTx/>
              <a:buSzTx/>
              <a:buFontTx/>
              <a:buChar char="-"/>
              <a:tabLst/>
            </a:pPr>
            <a:r>
              <a:rPr lang="en-US" b="1" dirty="0"/>
              <a:t>Filled white paper </a:t>
            </a:r>
          </a:p>
          <a:p>
            <a:pPr marL="285750" marR="0" indent="-285750" algn="l" defTabSz="914400" rtl="0" fontAlgn="auto" latinLnBrk="0" hangingPunct="0">
              <a:lnSpc>
                <a:spcPct val="100000"/>
              </a:lnSpc>
              <a:spcBef>
                <a:spcPts val="0"/>
              </a:spcBef>
              <a:spcAft>
                <a:spcPts val="0"/>
              </a:spcAft>
              <a:buClrTx/>
              <a:buSzTx/>
              <a:buFontTx/>
              <a:buChar char="-"/>
              <a:tabLst/>
            </a:pPr>
            <a:r>
              <a:rPr lang="en-US" b="1" dirty="0"/>
              <a:t>Raw images and videos</a:t>
            </a:r>
          </a:p>
          <a:p>
            <a:pPr marL="285750" marR="0" indent="-285750" algn="l" defTabSz="914400" rtl="0" fontAlgn="auto" latinLnBrk="0" hangingPunct="0">
              <a:lnSpc>
                <a:spcPct val="100000"/>
              </a:lnSpc>
              <a:spcBef>
                <a:spcPts val="0"/>
              </a:spcBef>
              <a:spcAft>
                <a:spcPts val="0"/>
              </a:spcAft>
              <a:buClrTx/>
              <a:buSzTx/>
              <a:buFontTx/>
              <a:buChar char="-"/>
              <a:tabLst/>
            </a:pPr>
            <a:r>
              <a:rPr lang="en-US" b="1" dirty="0"/>
              <a:t>Release form</a:t>
            </a:r>
          </a:p>
        </p:txBody>
      </p:sp>
    </p:spTree>
  </p:cSld>
  <p:clrMapOvr>
    <a:overrideClrMapping bg1="lt1" tx1="dk1" bg2="lt2" tx2="dk2" accent1="accent1" accent2="accent2" accent3="accent3" accent4="accent4" accent5="accent5" accent6="accent6" hlink="hlink" folHlink="folHlink"/>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231"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232" name="GOOD LUCK!"/>
          <p:cNvSpPr txBox="1"/>
          <p:nvPr/>
        </p:nvSpPr>
        <p:spPr>
          <a:xfrm>
            <a:off x="4428699" y="3075901"/>
            <a:ext cx="2377040" cy="7061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4800" b="1"/>
            </a:lvl1pPr>
          </a:lstStyle>
          <a:p>
            <a:r>
              <a:t>THANKS!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107"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108" name="תיבת טקסט 22"/>
          <p:cNvSpPr txBox="1"/>
          <p:nvPr/>
        </p:nvSpPr>
        <p:spPr>
          <a:xfrm>
            <a:off x="992449" y="1222447"/>
            <a:ext cx="2859030" cy="3098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ts val="1600"/>
              </a:lnSpc>
              <a:defRPr sz="2000">
                <a:latin typeface="Encode Sans Condensed Bold"/>
                <a:ea typeface="Encode Sans Condensed Bold"/>
                <a:cs typeface="Encode Sans Condensed Bold"/>
                <a:sym typeface="Encode Sans Condensed Bold"/>
              </a:defRPr>
            </a:lvl1pPr>
          </a:lstStyle>
          <a:p>
            <a:r>
              <a:t>OVERVIEW</a:t>
            </a:r>
          </a:p>
        </p:txBody>
      </p:sp>
      <p:sp>
        <p:nvSpPr>
          <p:cNvPr id="109" name="תיבת טקסט 9"/>
          <p:cNvSpPr txBox="1"/>
          <p:nvPr/>
        </p:nvSpPr>
        <p:spPr>
          <a:xfrm>
            <a:off x="1428809" y="1547864"/>
            <a:ext cx="8793017" cy="4058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ts val="2600"/>
              </a:lnSpc>
              <a:defRPr>
                <a:latin typeface="Encode Sans Condensed Regular"/>
                <a:ea typeface="Encode Sans Condensed Regular"/>
                <a:cs typeface="Encode Sans Condensed Regular"/>
                <a:sym typeface="Encode Sans Condensed Regular"/>
              </a:defRPr>
            </a:lvl1pPr>
          </a:lstStyle>
          <a:p>
            <a:r>
              <a:rPr lang="en-US" b="1" dirty="0"/>
              <a:t>THE IMPORTANCE OF BIO-FERTILIZER CONTENT FOR MARKETING &amp; SALES</a:t>
            </a:r>
          </a:p>
        </p:txBody>
      </p:sp>
      <p:pic>
        <p:nvPicPr>
          <p:cNvPr id="110" name="תמונה 7" descr="תמונה 7"/>
          <p:cNvPicPr>
            <a:picLocks noChangeAspect="1"/>
          </p:cNvPicPr>
          <p:nvPr/>
        </p:nvPicPr>
        <p:blipFill>
          <a:blip r:embed="rId3"/>
          <a:stretch>
            <a:fillRect/>
          </a:stretch>
        </p:blipFill>
        <p:spPr>
          <a:xfrm>
            <a:off x="974937" y="1618607"/>
            <a:ext cx="364765" cy="328418"/>
          </a:xfrm>
          <a:prstGeom prst="rect">
            <a:avLst/>
          </a:prstGeom>
          <a:ln w="12700">
            <a:miter lim="400000"/>
          </a:ln>
        </p:spPr>
      </p:pic>
      <p:pic>
        <p:nvPicPr>
          <p:cNvPr id="111" name="תמונה 7" descr="תמונה 7"/>
          <p:cNvPicPr>
            <a:picLocks noChangeAspect="1"/>
          </p:cNvPicPr>
          <p:nvPr/>
        </p:nvPicPr>
        <p:blipFill>
          <a:blip r:embed="rId3"/>
          <a:stretch>
            <a:fillRect/>
          </a:stretch>
        </p:blipFill>
        <p:spPr>
          <a:xfrm>
            <a:off x="974937" y="3272795"/>
            <a:ext cx="364765" cy="328418"/>
          </a:xfrm>
          <a:prstGeom prst="rect">
            <a:avLst/>
          </a:prstGeom>
          <a:ln w="12700">
            <a:miter lim="400000"/>
          </a:ln>
        </p:spPr>
      </p:pic>
      <p:sp>
        <p:nvSpPr>
          <p:cNvPr id="112" name="תיבת טקסט 9"/>
          <p:cNvSpPr txBox="1"/>
          <p:nvPr/>
        </p:nvSpPr>
        <p:spPr>
          <a:xfrm>
            <a:off x="1428809" y="3232179"/>
            <a:ext cx="8793017" cy="4058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ts val="2600"/>
              </a:lnSpc>
              <a:defRPr>
                <a:latin typeface="Encode Sans Condensed Regular"/>
                <a:ea typeface="Encode Sans Condensed Regular"/>
                <a:cs typeface="Encode Sans Condensed Regular"/>
                <a:sym typeface="Encode Sans Condensed Regular"/>
              </a:defRPr>
            </a:lvl1pPr>
          </a:lstStyle>
          <a:p>
            <a:r>
              <a:rPr lang="en-US" b="1" dirty="0"/>
              <a:t>TYPES OF STORIES TO SEEK OUT</a:t>
            </a:r>
          </a:p>
        </p:txBody>
      </p:sp>
      <p:pic>
        <p:nvPicPr>
          <p:cNvPr id="113" name="תמונה 7" descr="תמונה 7"/>
          <p:cNvPicPr>
            <a:picLocks noChangeAspect="1"/>
          </p:cNvPicPr>
          <p:nvPr/>
        </p:nvPicPr>
        <p:blipFill>
          <a:blip r:embed="rId3"/>
          <a:stretch>
            <a:fillRect/>
          </a:stretch>
        </p:blipFill>
        <p:spPr>
          <a:xfrm>
            <a:off x="988786" y="5105449"/>
            <a:ext cx="364767" cy="328418"/>
          </a:xfrm>
          <a:prstGeom prst="rect">
            <a:avLst/>
          </a:prstGeom>
          <a:ln w="12700">
            <a:miter lim="400000"/>
          </a:ln>
        </p:spPr>
      </p:pic>
      <p:sp>
        <p:nvSpPr>
          <p:cNvPr id="114" name="תיבת טקסט 9"/>
          <p:cNvSpPr txBox="1"/>
          <p:nvPr/>
        </p:nvSpPr>
        <p:spPr>
          <a:xfrm>
            <a:off x="1357214" y="5053884"/>
            <a:ext cx="8793017" cy="4058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ts val="2600"/>
              </a:lnSpc>
              <a:defRPr>
                <a:latin typeface="Encode Sans Condensed Regular"/>
                <a:ea typeface="Encode Sans Condensed Regular"/>
                <a:cs typeface="Encode Sans Condensed Regular"/>
                <a:sym typeface="Encode Sans Condensed Regular"/>
              </a:defRPr>
            </a:lvl1pPr>
          </a:lstStyle>
          <a:p>
            <a:r>
              <a:rPr lang="en-US" b="1" dirty="0"/>
              <a:t>SAMPLES</a:t>
            </a:r>
            <a:endParaRPr b="1" dirty="0"/>
          </a:p>
        </p:txBody>
      </p:sp>
      <p:pic>
        <p:nvPicPr>
          <p:cNvPr id="117" name="תמונה 7" descr="תמונה 7"/>
          <p:cNvPicPr>
            <a:picLocks noChangeAspect="1"/>
          </p:cNvPicPr>
          <p:nvPr/>
        </p:nvPicPr>
        <p:blipFill>
          <a:blip r:embed="rId3"/>
          <a:stretch>
            <a:fillRect/>
          </a:stretch>
        </p:blipFill>
        <p:spPr>
          <a:xfrm>
            <a:off x="992449" y="4210734"/>
            <a:ext cx="364765" cy="328418"/>
          </a:xfrm>
          <a:prstGeom prst="rect">
            <a:avLst/>
          </a:prstGeom>
          <a:ln w="12700">
            <a:miter lim="400000"/>
          </a:ln>
        </p:spPr>
      </p:pic>
      <p:sp>
        <p:nvSpPr>
          <p:cNvPr id="118" name="תיבת טקסט 9"/>
          <p:cNvSpPr txBox="1"/>
          <p:nvPr/>
        </p:nvSpPr>
        <p:spPr>
          <a:xfrm>
            <a:off x="1357214" y="4155187"/>
            <a:ext cx="8793017" cy="4058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ts val="2600"/>
              </a:lnSpc>
              <a:defRPr>
                <a:latin typeface="Encode Sans Condensed Regular"/>
                <a:ea typeface="Encode Sans Condensed Regular"/>
                <a:cs typeface="Encode Sans Condensed Regular"/>
                <a:sym typeface="Encode Sans Condensed Regular"/>
              </a:defRPr>
            </a:lvl1pPr>
          </a:lstStyle>
          <a:p>
            <a:r>
              <a:rPr lang="en-US" b="1" dirty="0"/>
              <a:t>TWO TYPES OF FORMATS TO FOLLOW &amp; WHEN TO USE THEM</a:t>
            </a:r>
          </a:p>
        </p:txBody>
      </p:sp>
      <p:pic>
        <p:nvPicPr>
          <p:cNvPr id="119" name="תמונה 7" descr="תמונה 7"/>
          <p:cNvPicPr>
            <a:picLocks noChangeAspect="1"/>
          </p:cNvPicPr>
          <p:nvPr/>
        </p:nvPicPr>
        <p:blipFill>
          <a:blip r:embed="rId3"/>
          <a:stretch>
            <a:fillRect/>
          </a:stretch>
        </p:blipFill>
        <p:spPr>
          <a:xfrm>
            <a:off x="974937" y="5939172"/>
            <a:ext cx="364767" cy="328418"/>
          </a:xfrm>
          <a:prstGeom prst="rect">
            <a:avLst/>
          </a:prstGeom>
          <a:ln w="12700">
            <a:miter lim="400000"/>
          </a:ln>
        </p:spPr>
      </p:pic>
      <p:sp>
        <p:nvSpPr>
          <p:cNvPr id="120" name="תיבת טקסט 9"/>
          <p:cNvSpPr txBox="1"/>
          <p:nvPr/>
        </p:nvSpPr>
        <p:spPr>
          <a:xfrm>
            <a:off x="1428809" y="5898556"/>
            <a:ext cx="8793017" cy="4058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ts val="2600"/>
              </a:lnSpc>
              <a:defRPr>
                <a:latin typeface="Encode Sans Condensed Regular"/>
                <a:ea typeface="Encode Sans Condensed Regular"/>
                <a:cs typeface="Encode Sans Condensed Regular"/>
                <a:sym typeface="Encode Sans Condensed Regular"/>
              </a:defRPr>
            </a:lvl1pPr>
          </a:lstStyle>
          <a:p>
            <a:r>
              <a:rPr lang="en-US" b="1" dirty="0"/>
              <a:t>WHAT TO DO WITH THE CREATED MATERIALS</a:t>
            </a:r>
          </a:p>
        </p:txBody>
      </p:sp>
      <p:sp>
        <p:nvSpPr>
          <p:cNvPr id="121" name="תיבת טקסט 9"/>
          <p:cNvSpPr txBox="1"/>
          <p:nvPr/>
        </p:nvSpPr>
        <p:spPr>
          <a:xfrm>
            <a:off x="1428809" y="1954264"/>
            <a:ext cx="8793017" cy="4058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ts val="2600"/>
              </a:lnSpc>
              <a:defRPr>
                <a:latin typeface="Encode Sans Condensed Regular"/>
                <a:ea typeface="Encode Sans Condensed Regular"/>
                <a:cs typeface="Encode Sans Condensed Regular"/>
                <a:sym typeface="Encode Sans Condensed Regular"/>
              </a:defRPr>
            </a:lvl1pPr>
          </a:lstStyle>
          <a:p>
            <a:r>
              <a:rPr lang="en-US" b="1" dirty="0"/>
              <a:t>WHAT WE KNOW ABOUT OUR FARMER TARGET AUDIENCE</a:t>
            </a:r>
          </a:p>
        </p:txBody>
      </p:sp>
      <p:pic>
        <p:nvPicPr>
          <p:cNvPr id="122" name="תמונה 7" descr="תמונה 7"/>
          <p:cNvPicPr>
            <a:picLocks noChangeAspect="1"/>
          </p:cNvPicPr>
          <p:nvPr/>
        </p:nvPicPr>
        <p:blipFill>
          <a:blip r:embed="rId3"/>
          <a:stretch>
            <a:fillRect/>
          </a:stretch>
        </p:blipFill>
        <p:spPr>
          <a:xfrm>
            <a:off x="974937" y="2025007"/>
            <a:ext cx="364765" cy="328418"/>
          </a:xfrm>
          <a:prstGeom prst="rect">
            <a:avLst/>
          </a:prstGeom>
          <a:ln w="12700">
            <a:miter lim="400000"/>
          </a:ln>
        </p:spPr>
      </p:pic>
      <p:sp>
        <p:nvSpPr>
          <p:cNvPr id="123" name="תיבת טקסט 9"/>
          <p:cNvSpPr txBox="1"/>
          <p:nvPr/>
        </p:nvSpPr>
        <p:spPr>
          <a:xfrm>
            <a:off x="1428809" y="2368329"/>
            <a:ext cx="8793017" cy="4058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ts val="2600"/>
              </a:lnSpc>
              <a:defRPr>
                <a:latin typeface="Encode Sans Condensed Regular"/>
                <a:ea typeface="Encode Sans Condensed Regular"/>
                <a:cs typeface="Encode Sans Condensed Regular"/>
                <a:sym typeface="Encode Sans Condensed Regular"/>
              </a:defRPr>
            </a:lvl1pPr>
          </a:lstStyle>
          <a:p>
            <a:r>
              <a:rPr lang="en-US" b="1" dirty="0"/>
              <a:t>TYPES OF CONTENT TO CONSIDER</a:t>
            </a:r>
          </a:p>
        </p:txBody>
      </p:sp>
      <p:pic>
        <p:nvPicPr>
          <p:cNvPr id="124" name="תמונה 7" descr="תמונה 7"/>
          <p:cNvPicPr>
            <a:picLocks noChangeAspect="1"/>
          </p:cNvPicPr>
          <p:nvPr/>
        </p:nvPicPr>
        <p:blipFill>
          <a:blip r:embed="rId3"/>
          <a:stretch>
            <a:fillRect/>
          </a:stretch>
        </p:blipFill>
        <p:spPr>
          <a:xfrm>
            <a:off x="974937" y="2439072"/>
            <a:ext cx="364765" cy="328418"/>
          </a:xfrm>
          <a:prstGeom prst="rect">
            <a:avLst/>
          </a:prstGeom>
          <a:ln w="12700">
            <a:miter lim="400000"/>
          </a:ln>
        </p:spPr>
      </p:pic>
      <p:sp>
        <p:nvSpPr>
          <p:cNvPr id="125" name="תיבת טקסט 22"/>
          <p:cNvSpPr txBox="1"/>
          <p:nvPr/>
        </p:nvSpPr>
        <p:spPr>
          <a:xfrm>
            <a:off x="992449" y="2939954"/>
            <a:ext cx="2859030" cy="3098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ts val="1600"/>
              </a:lnSpc>
              <a:defRPr sz="2000">
                <a:latin typeface="Encode Sans Condensed Bold"/>
                <a:ea typeface="Encode Sans Condensed Bold"/>
                <a:cs typeface="Encode Sans Condensed Bold"/>
                <a:sym typeface="Encode Sans Condensed Bold"/>
              </a:defRPr>
            </a:lvl1pPr>
          </a:lstStyle>
          <a:p>
            <a:r>
              <a:t>STORY DEVELOPMENT</a:t>
            </a:r>
          </a:p>
        </p:txBody>
      </p:sp>
      <p:sp>
        <p:nvSpPr>
          <p:cNvPr id="126" name="תיבת טקסט 22"/>
          <p:cNvSpPr txBox="1"/>
          <p:nvPr/>
        </p:nvSpPr>
        <p:spPr>
          <a:xfrm>
            <a:off x="992449" y="3823120"/>
            <a:ext cx="2859030" cy="3098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ts val="1600"/>
              </a:lnSpc>
              <a:defRPr sz="2000">
                <a:latin typeface="Encode Sans Condensed Bold"/>
                <a:ea typeface="Encode Sans Condensed Bold"/>
                <a:cs typeface="Encode Sans Condensed Bold"/>
                <a:sym typeface="Encode Sans Condensed Bold"/>
              </a:defRPr>
            </a:lvl1pPr>
          </a:lstStyle>
          <a:p>
            <a:r>
              <a:rPr dirty="0"/>
              <a:t>PRODUCTION GUIDANCE</a:t>
            </a:r>
          </a:p>
        </p:txBody>
      </p:sp>
      <p:sp>
        <p:nvSpPr>
          <p:cNvPr id="127" name="תיבת טקסט 22"/>
          <p:cNvSpPr txBox="1"/>
          <p:nvPr/>
        </p:nvSpPr>
        <p:spPr>
          <a:xfrm>
            <a:off x="992449" y="5639394"/>
            <a:ext cx="2859030" cy="3098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ts val="1600"/>
              </a:lnSpc>
              <a:defRPr sz="2000">
                <a:latin typeface="Encode Sans Condensed Bold"/>
                <a:ea typeface="Encode Sans Condensed Bold"/>
                <a:cs typeface="Encode Sans Condensed Bold"/>
                <a:sym typeface="Encode Sans Condensed Bold"/>
              </a:defRPr>
            </a:lvl1pPr>
          </a:lstStyle>
          <a:p>
            <a:r>
              <a:t>MATERIAL STORAGE</a:t>
            </a:r>
          </a:p>
        </p:txBody>
      </p:sp>
      <p:pic>
        <p:nvPicPr>
          <p:cNvPr id="2" name="תמונה 7" descr="תמונה 7">
            <a:extLst>
              <a:ext uri="{FF2B5EF4-FFF2-40B4-BE49-F238E27FC236}">
                <a16:creationId xmlns:a16="http://schemas.microsoft.com/office/drawing/2014/main" id="{117C5590-3075-50E0-B324-EC7A8FC51235}"/>
              </a:ext>
            </a:extLst>
          </p:cNvPr>
          <p:cNvPicPr>
            <a:picLocks noChangeAspect="1"/>
          </p:cNvPicPr>
          <p:nvPr/>
        </p:nvPicPr>
        <p:blipFill>
          <a:blip r:embed="rId3"/>
          <a:stretch>
            <a:fillRect/>
          </a:stretch>
        </p:blipFill>
        <p:spPr>
          <a:xfrm>
            <a:off x="992449" y="4687481"/>
            <a:ext cx="364767" cy="328418"/>
          </a:xfrm>
          <a:prstGeom prst="rect">
            <a:avLst/>
          </a:prstGeom>
          <a:ln w="12700">
            <a:miter lim="400000"/>
          </a:ln>
        </p:spPr>
      </p:pic>
      <p:sp>
        <p:nvSpPr>
          <p:cNvPr id="4" name="TextBox 3">
            <a:extLst>
              <a:ext uri="{FF2B5EF4-FFF2-40B4-BE49-F238E27FC236}">
                <a16:creationId xmlns:a16="http://schemas.microsoft.com/office/drawing/2014/main" id="{222F0921-1FC0-56D1-F9EE-4B79E94E52AD}"/>
              </a:ext>
            </a:extLst>
          </p:cNvPr>
          <p:cNvSpPr txBox="1"/>
          <p:nvPr/>
        </p:nvSpPr>
        <p:spPr>
          <a:xfrm>
            <a:off x="1339702" y="4651659"/>
            <a:ext cx="781457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1" dirty="0"/>
              <a:t>HOW TO MANAGE THE CAMERA IF YOU ARE DOING IT YOURSELF</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130"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131" name="GOOD LUCK!"/>
          <p:cNvSpPr txBox="1"/>
          <p:nvPr/>
        </p:nvSpPr>
        <p:spPr>
          <a:xfrm>
            <a:off x="4428699" y="3075901"/>
            <a:ext cx="2872340" cy="7061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4800" b="1"/>
            </a:lvl1pPr>
          </a:lstStyle>
          <a:p>
            <a:r>
              <a:t>OVERVIEW</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134"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135" name="תיבת טקסט 22"/>
          <p:cNvSpPr txBox="1"/>
          <p:nvPr/>
        </p:nvSpPr>
        <p:spPr>
          <a:xfrm>
            <a:off x="482885" y="1573919"/>
            <a:ext cx="8093759"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ts val="2400"/>
              </a:lnSpc>
              <a:defRPr sz="2000">
                <a:latin typeface="Encode Sans Condensed Bold"/>
                <a:ea typeface="Encode Sans Condensed Bold"/>
                <a:cs typeface="Encode Sans Condensed Bold"/>
                <a:sym typeface="Encode Sans Condensed Bold"/>
              </a:defRPr>
            </a:lvl1pPr>
          </a:lstStyle>
          <a:p>
            <a:r>
              <a:rPr lang="en-US" b="1" dirty="0"/>
              <a:t>BROADEN YOUR PERSPECTIVE: </a:t>
            </a:r>
            <a:r>
              <a:rPr b="1" dirty="0"/>
              <a:t>THE IMPORTANCE OF BIO-FERTILIZER CONTENT FOR MARKETING &amp; SALES</a:t>
            </a:r>
          </a:p>
        </p:txBody>
      </p:sp>
      <p:sp>
        <p:nvSpPr>
          <p:cNvPr id="136" name="תיבת טקסט 9"/>
          <p:cNvSpPr txBox="1"/>
          <p:nvPr/>
        </p:nvSpPr>
        <p:spPr>
          <a:xfrm>
            <a:off x="5269504" y="2243617"/>
            <a:ext cx="6614280" cy="37474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a:lnSpc>
                <a:spcPct val="150000"/>
              </a:lnSpc>
              <a:defRPr sz="1500">
                <a:latin typeface="Encode Sans Condensed Regular"/>
                <a:ea typeface="Encode Sans Condensed Regular"/>
                <a:cs typeface="Encode Sans Condensed Regular"/>
                <a:sym typeface="Encode Sans Condensed Regular"/>
              </a:defRPr>
            </a:pPr>
            <a:r>
              <a:rPr lang="en-US" sz="1600" dirty="0"/>
              <a:t>The fertilizer crises opened our mind and after research we found out that it could be main source of ROI in many countries. Though cooking gas is still an important selling point, we realized that we had an amazing product with us all along: The Biofertilizer. </a:t>
            </a:r>
          </a:p>
          <a:p>
            <a:pPr algn="just">
              <a:lnSpc>
                <a:spcPct val="150000"/>
              </a:lnSpc>
              <a:defRPr sz="1500">
                <a:latin typeface="Encode Sans Condensed Regular"/>
                <a:ea typeface="Encode Sans Condensed Regular"/>
                <a:cs typeface="Encode Sans Condensed Regular"/>
                <a:sym typeface="Encode Sans Condensed Regular"/>
              </a:defRPr>
            </a:pPr>
            <a:r>
              <a:rPr lang="en-US" sz="1600" dirty="0"/>
              <a:t>That’s why we believe its important to promote and develop marketing materials about successful case studies of farmers using the biofertilizer, because by communicating their stories, other costumers could relate with having economic savings through spending less on chemical fertilizer or increasing income from higher crop yield, promoting</a:t>
            </a:r>
            <a:r>
              <a:rPr sz="1600" dirty="0"/>
              <a:t> additional sales</a:t>
            </a:r>
            <a:r>
              <a:rPr lang="en-US" sz="1600" dirty="0"/>
              <a:t> and gaining confidence using the system.</a:t>
            </a:r>
            <a:endParaRPr sz="1600" dirty="0"/>
          </a:p>
        </p:txBody>
      </p:sp>
      <p:pic>
        <p:nvPicPr>
          <p:cNvPr id="137" name="Image" descr="Image"/>
          <p:cNvPicPr>
            <a:picLocks noChangeAspect="1"/>
          </p:cNvPicPr>
          <p:nvPr/>
        </p:nvPicPr>
        <p:blipFill>
          <a:blip r:embed="rId3"/>
          <a:stretch>
            <a:fillRect/>
          </a:stretch>
        </p:blipFill>
        <p:spPr>
          <a:xfrm>
            <a:off x="482885" y="2411965"/>
            <a:ext cx="4561726" cy="3410736"/>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תמונה 4" descr="תמונה 4"/>
          <p:cNvPicPr>
            <a:picLocks noChangeAspect="1"/>
          </p:cNvPicPr>
          <p:nvPr/>
        </p:nvPicPr>
        <p:blipFill>
          <a:blip r:embed="rId2"/>
          <a:stretch>
            <a:fillRect/>
          </a:stretch>
        </p:blipFill>
        <p:spPr>
          <a:xfrm>
            <a:off x="0" y="0"/>
            <a:ext cx="12192000" cy="1916822"/>
          </a:xfrm>
          <a:prstGeom prst="rect">
            <a:avLst/>
          </a:prstGeom>
          <a:ln w="12700">
            <a:miter lim="400000"/>
          </a:ln>
        </p:spPr>
      </p:pic>
      <p:sp>
        <p:nvSpPr>
          <p:cNvPr id="140"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141" name="תיבת טקסט 22"/>
          <p:cNvSpPr txBox="1"/>
          <p:nvPr/>
        </p:nvSpPr>
        <p:spPr>
          <a:xfrm>
            <a:off x="587904" y="1515273"/>
            <a:ext cx="6635645"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ts val="2400"/>
              </a:lnSpc>
              <a:defRPr sz="2000">
                <a:latin typeface="Encode Sans Condensed Bold"/>
                <a:ea typeface="Encode Sans Condensed Bold"/>
                <a:cs typeface="Encode Sans Condensed Bold"/>
                <a:sym typeface="Encode Sans Condensed Bold"/>
              </a:defRPr>
            </a:lvl1pPr>
          </a:lstStyle>
          <a:p>
            <a:r>
              <a:rPr b="1" dirty="0"/>
              <a:t>WHAT WE KNOW ABOUT OUR FARMER TARGET AUDIENCE</a:t>
            </a:r>
          </a:p>
        </p:txBody>
      </p:sp>
      <p:sp>
        <p:nvSpPr>
          <p:cNvPr id="142" name="תיבת טקסט 9"/>
          <p:cNvSpPr txBox="1"/>
          <p:nvPr/>
        </p:nvSpPr>
        <p:spPr>
          <a:xfrm>
            <a:off x="587904" y="2513808"/>
            <a:ext cx="6180948" cy="310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lnSpc>
                <a:spcPct val="150000"/>
              </a:lnSpc>
              <a:spcBef>
                <a:spcPts val="1200"/>
              </a:spcBef>
              <a:defRPr sz="1700">
                <a:latin typeface="Encode Sans Condensed Regular"/>
                <a:ea typeface="Encode Sans Condensed Regular"/>
                <a:cs typeface="Encode Sans Condensed Regular"/>
                <a:sym typeface="Encode Sans Condensed Regular"/>
              </a:defRPr>
            </a:pPr>
            <a:r>
              <a:rPr sz="1600" b="1" dirty="0">
                <a:latin typeface="Encode Sans Condensed Regular"/>
              </a:rPr>
              <a:t>1. </a:t>
            </a:r>
            <a:r>
              <a:rPr lang="en-US" sz="1600" dirty="0">
                <a:latin typeface="Encode Sans Condensed Regular"/>
              </a:rPr>
              <a:t>T</a:t>
            </a:r>
            <a:r>
              <a:rPr sz="1600" dirty="0">
                <a:latin typeface="Encode Sans Condensed Regular"/>
              </a:rPr>
              <a:t>he main motivator to them is ROI </a:t>
            </a:r>
            <a:r>
              <a:rPr lang="en-US" sz="1600" dirty="0">
                <a:latin typeface="Encode Sans Condensed Regular"/>
              </a:rPr>
              <a:t>(</a:t>
            </a:r>
            <a:r>
              <a:rPr sz="1600" dirty="0">
                <a:latin typeface="Encode Sans Condensed Regular"/>
              </a:rPr>
              <a:t>cost savings or additional profits</a:t>
            </a:r>
            <a:r>
              <a:rPr lang="en-US" sz="1600" dirty="0">
                <a:latin typeface="Encode Sans Condensed Regular"/>
              </a:rPr>
              <a:t>)</a:t>
            </a:r>
            <a:endParaRPr sz="1600" dirty="0">
              <a:latin typeface="Encode Sans Condensed Regular"/>
            </a:endParaRPr>
          </a:p>
          <a:p>
            <a:pPr algn="just">
              <a:lnSpc>
                <a:spcPct val="150000"/>
              </a:lnSpc>
              <a:spcBef>
                <a:spcPts val="1200"/>
              </a:spcBef>
              <a:defRPr sz="1700">
                <a:latin typeface="Encode Sans Condensed Regular"/>
                <a:ea typeface="Encode Sans Condensed Regular"/>
                <a:cs typeface="Encode Sans Condensed Regular"/>
                <a:sym typeface="Encode Sans Condensed Regular"/>
              </a:defRPr>
            </a:pPr>
            <a:r>
              <a:rPr sz="1600" b="1" dirty="0">
                <a:latin typeface="Encode Sans Condensed Regular"/>
              </a:rPr>
              <a:t>2. </a:t>
            </a:r>
            <a:r>
              <a:rPr lang="en-US" sz="1600" dirty="0">
                <a:latin typeface="Encode Sans Condensed Regular"/>
              </a:rPr>
              <a:t>S</a:t>
            </a:r>
            <a:r>
              <a:rPr sz="1600" dirty="0">
                <a:latin typeface="Encode Sans Condensed Regular"/>
              </a:rPr>
              <a:t>eeing is believing</a:t>
            </a:r>
            <a:r>
              <a:rPr lang="en-US" sz="1600" dirty="0">
                <a:latin typeface="Encode Sans Condensed Regular"/>
              </a:rPr>
              <a:t> and t</a:t>
            </a:r>
            <a:r>
              <a:rPr sz="1600" dirty="0">
                <a:latin typeface="Encode Sans Condensed Regular"/>
              </a:rPr>
              <a:t>hey need to see/hear examples of people in their own country benefiting if they are to adopt it</a:t>
            </a:r>
            <a:r>
              <a:rPr lang="en-US" sz="1600" dirty="0">
                <a:latin typeface="Encode Sans Condensed Regular"/>
              </a:rPr>
              <a:t> (visiting in person or watching a video is also great)</a:t>
            </a:r>
            <a:endParaRPr sz="1600" dirty="0">
              <a:latin typeface="Encode Sans Condensed Regular"/>
            </a:endParaRPr>
          </a:p>
          <a:p>
            <a:pPr algn="just">
              <a:lnSpc>
                <a:spcPct val="150000"/>
              </a:lnSpc>
              <a:spcBef>
                <a:spcPts val="1200"/>
              </a:spcBef>
              <a:defRPr sz="1700">
                <a:latin typeface="Encode Sans Condensed Regular"/>
                <a:ea typeface="Encode Sans Condensed Regular"/>
                <a:cs typeface="Encode Sans Condensed Regular"/>
                <a:sym typeface="Encode Sans Condensed Regular"/>
              </a:defRPr>
            </a:pPr>
            <a:r>
              <a:rPr sz="1600" b="1" dirty="0">
                <a:latin typeface="Encode Sans Condensed Regular"/>
              </a:rPr>
              <a:t>3. </a:t>
            </a:r>
            <a:r>
              <a:rPr sz="1600" dirty="0">
                <a:latin typeface="Encode Sans Condensed Regular"/>
              </a:rPr>
              <a:t>A/B test proof is probably the strongest way to demonstrate results</a:t>
            </a:r>
          </a:p>
          <a:p>
            <a:pPr algn="just">
              <a:lnSpc>
                <a:spcPct val="150000"/>
              </a:lnSpc>
              <a:spcBef>
                <a:spcPts val="1200"/>
              </a:spcBef>
              <a:defRPr sz="1700">
                <a:latin typeface="Encode Sans Condensed Regular"/>
                <a:ea typeface="Encode Sans Condensed Regular"/>
                <a:cs typeface="Encode Sans Condensed Regular"/>
                <a:sym typeface="Encode Sans Condensed Regular"/>
              </a:defRPr>
            </a:pPr>
            <a:r>
              <a:rPr sz="1600" b="1" dirty="0">
                <a:latin typeface="Encode Sans Condensed Regular"/>
              </a:rPr>
              <a:t>4. </a:t>
            </a:r>
            <a:r>
              <a:rPr sz="1600" dirty="0">
                <a:latin typeface="Encode Sans Condensed Regular"/>
              </a:rPr>
              <a:t>Social media can work in some markets but the best way of approaching potential customers is face-to-face</a:t>
            </a:r>
          </a:p>
        </p:txBody>
      </p:sp>
      <p:pic>
        <p:nvPicPr>
          <p:cNvPr id="2" name="Picture 1">
            <a:extLst>
              <a:ext uri="{FF2B5EF4-FFF2-40B4-BE49-F238E27FC236}">
                <a16:creationId xmlns:a16="http://schemas.microsoft.com/office/drawing/2014/main" id="{75F2E539-ED15-E255-DDFD-91D6A50385D0}"/>
              </a:ext>
            </a:extLst>
          </p:cNvPr>
          <p:cNvPicPr>
            <a:picLocks noChangeAspect="1"/>
          </p:cNvPicPr>
          <p:nvPr/>
        </p:nvPicPr>
        <p:blipFill>
          <a:blip r:embed="rId3"/>
          <a:stretch>
            <a:fillRect/>
          </a:stretch>
        </p:blipFill>
        <p:spPr>
          <a:xfrm>
            <a:off x="7058346" y="2361295"/>
            <a:ext cx="4823629" cy="3572748"/>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145"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146" name="תיבת טקסט 22"/>
          <p:cNvSpPr txBox="1"/>
          <p:nvPr/>
        </p:nvSpPr>
        <p:spPr>
          <a:xfrm>
            <a:off x="464614" y="1338264"/>
            <a:ext cx="6635645"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nSpc>
                <a:spcPts val="2400"/>
              </a:lnSpc>
              <a:defRPr sz="2000">
                <a:latin typeface="Encode Sans Condensed Bold"/>
                <a:ea typeface="Encode Sans Condensed Bold"/>
                <a:cs typeface="Encode Sans Condensed Bold"/>
                <a:sym typeface="Encode Sans Condensed Bold"/>
              </a:defRPr>
            </a:lvl1pPr>
          </a:lstStyle>
          <a:p>
            <a:r>
              <a:rPr lang="en-US" b="1" dirty="0"/>
              <a:t>HOW TO START</a:t>
            </a:r>
            <a:endParaRPr b="1" dirty="0"/>
          </a:p>
        </p:txBody>
      </p:sp>
      <p:sp>
        <p:nvSpPr>
          <p:cNvPr id="147" name="תיבת טקסט 9"/>
          <p:cNvSpPr txBox="1"/>
          <p:nvPr/>
        </p:nvSpPr>
        <p:spPr>
          <a:xfrm>
            <a:off x="464614" y="2000828"/>
            <a:ext cx="11074353" cy="44991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just">
              <a:lnSpc>
                <a:spcPct val="150000"/>
              </a:lnSpc>
              <a:defRPr sz="1700">
                <a:latin typeface="Encode Sans Condensed Regular"/>
                <a:ea typeface="Encode Sans Condensed Regular"/>
                <a:cs typeface="Encode Sans Condensed Regular"/>
                <a:sym typeface="Encode Sans Condensed Regular"/>
              </a:defRPr>
            </a:pPr>
            <a:r>
              <a:rPr b="1" dirty="0">
                <a:latin typeface="Encode Sans Condensed Bold"/>
                <a:ea typeface="Encode Sans Condensed Bold"/>
                <a:cs typeface="Encode Sans Condensed Bold"/>
                <a:sym typeface="Encode Sans Condensed Bold"/>
              </a:rPr>
              <a:t>1. </a:t>
            </a:r>
            <a:r>
              <a:rPr lang="en-US" b="1" dirty="0">
                <a:latin typeface="Encode Sans Condensed Bold"/>
                <a:ea typeface="Encode Sans Condensed Bold"/>
                <a:cs typeface="Encode Sans Condensed Bold"/>
                <a:sym typeface="Encode Sans Condensed Bold"/>
              </a:rPr>
              <a:t>The importance of preparing a good </a:t>
            </a:r>
            <a:r>
              <a:rPr b="1" dirty="0">
                <a:latin typeface="Encode Sans Condensed Bold"/>
                <a:ea typeface="Encode Sans Condensed Bold"/>
                <a:cs typeface="Encode Sans Condensed Bold"/>
                <a:sym typeface="Encode Sans Condensed Bold"/>
              </a:rPr>
              <a:t>“White paper”</a:t>
            </a:r>
            <a:r>
              <a:rPr lang="en-US" b="1" dirty="0">
                <a:latin typeface="Encode Sans Condensed Bold"/>
                <a:ea typeface="Encode Sans Condensed Bold"/>
                <a:cs typeface="Encode Sans Condensed Bold"/>
                <a:sym typeface="Encode Sans Condensed Bold"/>
              </a:rPr>
              <a:t> for the </a:t>
            </a:r>
            <a:r>
              <a:rPr b="1" dirty="0">
                <a:latin typeface="Encode Sans Condensed Bold"/>
                <a:ea typeface="Encode Sans Condensed Bold"/>
                <a:cs typeface="Encode Sans Condensed Bold"/>
                <a:sym typeface="Encode Sans Condensed Bold"/>
              </a:rPr>
              <a:t>case studies </a:t>
            </a:r>
            <a:r>
              <a:rPr dirty="0"/>
              <a:t>— </a:t>
            </a:r>
            <a:r>
              <a:rPr lang="en-US" dirty="0"/>
              <a:t>we developed a list </a:t>
            </a:r>
            <a:r>
              <a:rPr dirty="0"/>
              <a:t>of questions to collect </a:t>
            </a:r>
            <a:r>
              <a:rPr lang="en-US" dirty="0"/>
              <a:t>information about the farmer, the size of the farm, the crops, the results of fertilizer application, the feedback on the system, the savings, etc. This is very important comparative and informative database for us to </a:t>
            </a:r>
            <a:r>
              <a:rPr dirty="0"/>
              <a:t>develop </a:t>
            </a:r>
            <a:r>
              <a:rPr lang="en-US" dirty="0"/>
              <a:t>success </a:t>
            </a:r>
            <a:r>
              <a:rPr dirty="0"/>
              <a:t>stor</a:t>
            </a:r>
            <a:r>
              <a:rPr lang="en-US" dirty="0"/>
              <a:t>ies. A good white paper is the gate for our selling success! </a:t>
            </a:r>
            <a:r>
              <a:rPr lang="en-US" dirty="0">
                <a:solidFill>
                  <a:srgbClr val="FF0000"/>
                </a:solidFill>
              </a:rPr>
              <a:t>(THIS DOCUMENT IS ATTACHED ON THE E-MAIL)</a:t>
            </a:r>
            <a:endParaRPr dirty="0">
              <a:solidFill>
                <a:srgbClr val="FF0000"/>
              </a:solidFill>
            </a:endParaRPr>
          </a:p>
          <a:p>
            <a:pPr algn="just">
              <a:lnSpc>
                <a:spcPct val="150000"/>
              </a:lnSpc>
              <a:defRPr sz="1700">
                <a:latin typeface="Encode Sans Condensed Regular"/>
                <a:ea typeface="Encode Sans Condensed Regular"/>
                <a:cs typeface="Encode Sans Condensed Regular"/>
                <a:sym typeface="Encode Sans Condensed Regular"/>
              </a:defRPr>
            </a:pPr>
            <a:endParaRPr dirty="0"/>
          </a:p>
          <a:p>
            <a:pPr algn="just">
              <a:lnSpc>
                <a:spcPct val="150000"/>
              </a:lnSpc>
              <a:defRPr sz="1700">
                <a:latin typeface="Encode Sans Condensed Regular"/>
                <a:ea typeface="Encode Sans Condensed Regular"/>
                <a:cs typeface="Encode Sans Condensed Regular"/>
                <a:sym typeface="Encode Sans Condensed Regular"/>
              </a:defRPr>
            </a:pPr>
            <a:r>
              <a:rPr b="1" dirty="0">
                <a:latin typeface="Encode Sans Condensed Bold"/>
                <a:ea typeface="Encode Sans Condensed Bold"/>
                <a:cs typeface="Encode Sans Condensed Bold"/>
                <a:sym typeface="Encode Sans Condensed Bold"/>
              </a:rPr>
              <a:t>2. </a:t>
            </a:r>
            <a:r>
              <a:rPr lang="en-US" b="1" dirty="0">
                <a:latin typeface="Encode Sans Condensed Bold"/>
                <a:ea typeface="Encode Sans Condensed Bold"/>
                <a:cs typeface="Encode Sans Condensed Bold"/>
                <a:sym typeface="Encode Sans Condensed Bold"/>
              </a:rPr>
              <a:t>Photo and v</a:t>
            </a:r>
            <a:r>
              <a:rPr b="1" dirty="0">
                <a:latin typeface="Encode Sans Condensed Bold"/>
                <a:ea typeface="Encode Sans Condensed Bold"/>
                <a:cs typeface="Encode Sans Condensed Bold"/>
                <a:sym typeface="Encode Sans Condensed Bold"/>
              </a:rPr>
              <a:t>ideo content </a:t>
            </a:r>
            <a:r>
              <a:rPr dirty="0"/>
              <a:t>— </a:t>
            </a:r>
            <a:r>
              <a:rPr lang="en-US" dirty="0"/>
              <a:t>we need the raw files so we can work on the creation of marketing materials. Of course it is ok for you, as a distributor, to develop your own material, we encourage that and will give on this presentation some tools on how to do it right. But we do need the files without editing to produce other materials.</a:t>
            </a:r>
          </a:p>
          <a:p>
            <a:pPr algn="just">
              <a:defRPr sz="1700">
                <a:latin typeface="Encode Sans Condensed Regular"/>
                <a:ea typeface="Encode Sans Condensed Regular"/>
                <a:cs typeface="Encode Sans Condensed Regular"/>
                <a:sym typeface="Encode Sans Condensed Regular"/>
              </a:defRPr>
            </a:pPr>
            <a:endParaRPr lang="en-US" dirty="0"/>
          </a:p>
          <a:p>
            <a:pPr algn="just">
              <a:defRPr sz="1700">
                <a:latin typeface="Encode Sans Condensed Regular"/>
                <a:ea typeface="Encode Sans Condensed Regular"/>
                <a:cs typeface="Encode Sans Condensed Regular"/>
                <a:sym typeface="Encode Sans Condensed Regular"/>
              </a:defRPr>
            </a:pPr>
            <a:endParaRPr lang="en-US" u="sng" dirty="0"/>
          </a:p>
          <a:p>
            <a:pPr algn="just">
              <a:lnSpc>
                <a:spcPct val="150000"/>
              </a:lnSpc>
              <a:defRPr sz="1700">
                <a:latin typeface="Encode Sans Condensed Regular"/>
                <a:ea typeface="Encode Sans Condensed Regular"/>
                <a:cs typeface="Encode Sans Condensed Regular"/>
                <a:sym typeface="Encode Sans Condensed Regular"/>
              </a:defRPr>
            </a:pPr>
            <a:r>
              <a:rPr lang="en-US" u="sng" dirty="0"/>
              <a:t>*After you give us this, we can provide marketing/promotional materials such as videos, selling </a:t>
            </a:r>
            <a:r>
              <a:rPr u="sng" dirty="0">
                <a:latin typeface="Encode Sans Condensed Bold"/>
                <a:ea typeface="Encode Sans Condensed Bold"/>
                <a:cs typeface="Encode Sans Condensed Bold"/>
                <a:sym typeface="Encode Sans Condensed Bold"/>
              </a:rPr>
              <a:t>flyer</a:t>
            </a:r>
            <a:r>
              <a:rPr lang="en-US" u="sng" dirty="0">
                <a:latin typeface="Encode Sans Condensed Bold"/>
                <a:ea typeface="Encode Sans Condensed Bold"/>
                <a:cs typeface="Encode Sans Condensed Bold"/>
                <a:sym typeface="Encode Sans Condensed Bold"/>
              </a:rPr>
              <a:t>s, F</a:t>
            </a:r>
            <a:r>
              <a:rPr u="sng" dirty="0">
                <a:latin typeface="Encode Sans Condensed Bold"/>
                <a:ea typeface="Encode Sans Condensed Bold"/>
                <a:cs typeface="Encode Sans Condensed Bold"/>
                <a:sym typeface="Encode Sans Condensed Bold"/>
              </a:rPr>
              <a:t>acebook</a:t>
            </a:r>
            <a:r>
              <a:rPr lang="en-US" u="sng" dirty="0">
                <a:latin typeface="Encode Sans Condensed Bold"/>
                <a:ea typeface="Encode Sans Condensed Bold"/>
                <a:cs typeface="Encode Sans Condensed Bold"/>
                <a:sym typeface="Encode Sans Condensed Bold"/>
              </a:rPr>
              <a:t>/Instagram</a:t>
            </a:r>
            <a:r>
              <a:rPr u="sng" dirty="0">
                <a:latin typeface="Encode Sans Condensed Bold"/>
                <a:ea typeface="Encode Sans Condensed Bold"/>
                <a:cs typeface="Encode Sans Condensed Bold"/>
                <a:sym typeface="Encode Sans Condensed Bold"/>
              </a:rPr>
              <a:t> posts</a:t>
            </a:r>
            <a:r>
              <a:rPr lang="en-US" u="sng" dirty="0">
                <a:latin typeface="Encode Sans Condensed Bold"/>
                <a:ea typeface="Encode Sans Condensed Bold"/>
                <a:cs typeface="Encode Sans Condensed Bold"/>
                <a:sym typeface="Encode Sans Condensed Bold"/>
              </a:rPr>
              <a:t>, press releases, </a:t>
            </a:r>
            <a:r>
              <a:rPr u="sng" dirty="0">
                <a:latin typeface="Encode Sans Condensed Bold"/>
                <a:ea typeface="Encode Sans Condensed Bold"/>
                <a:cs typeface="Encode Sans Condensed Bold"/>
                <a:sym typeface="Encode Sans Condensed Bold"/>
              </a:rPr>
              <a:t>brochure</a:t>
            </a:r>
            <a:r>
              <a:rPr lang="en-US" u="sng" dirty="0">
                <a:latin typeface="Encode Sans Condensed Bold"/>
                <a:ea typeface="Encode Sans Condensed Bold"/>
                <a:cs typeface="Encode Sans Condensed Bold"/>
                <a:sym typeface="Encode Sans Condensed Bold"/>
              </a:rPr>
              <a:t>s, </a:t>
            </a:r>
            <a:r>
              <a:rPr lang="en-US" u="sng" dirty="0" err="1">
                <a:latin typeface="Encode Sans Condensed Bold"/>
                <a:ea typeface="Encode Sans Condensed Bold"/>
                <a:cs typeface="Encode Sans Condensed Bold"/>
                <a:sym typeface="Encode Sans Condensed Bold"/>
              </a:rPr>
              <a:t>etc</a:t>
            </a:r>
            <a:endParaRPr lang="en-US" u="sng" dirty="0"/>
          </a:p>
        </p:txBody>
      </p:sp>
    </p:spTree>
    <p:extLst>
      <p:ext uri="{BB962C8B-B14F-4D97-AF65-F5344CB8AC3E}">
        <p14:creationId xmlns:p14="http://schemas.microsoft.com/office/powerpoint/2010/main" val="30630619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150"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151" name="GOOD LUCK!"/>
          <p:cNvSpPr txBox="1"/>
          <p:nvPr/>
        </p:nvSpPr>
        <p:spPr>
          <a:xfrm>
            <a:off x="3232419" y="3075902"/>
            <a:ext cx="5727162" cy="7061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4800" b="1"/>
            </a:lvl1pPr>
          </a:lstStyle>
          <a:p>
            <a:r>
              <a:t>STORY DEVELOPMENT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154"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155" name="תיבת טקסט 22"/>
          <p:cNvSpPr txBox="1"/>
          <p:nvPr/>
        </p:nvSpPr>
        <p:spPr>
          <a:xfrm>
            <a:off x="649549" y="1349447"/>
            <a:ext cx="5742181"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nSpc>
                <a:spcPts val="2400"/>
              </a:lnSpc>
              <a:defRPr sz="2000">
                <a:latin typeface="Encode Sans Condensed Bold"/>
                <a:ea typeface="Encode Sans Condensed Bold"/>
                <a:cs typeface="Encode Sans Condensed Bold"/>
                <a:sym typeface="Encode Sans Condensed Bold"/>
              </a:defRPr>
            </a:lvl1pPr>
          </a:lstStyle>
          <a:p>
            <a:r>
              <a:rPr b="1" dirty="0"/>
              <a:t>TYPES OF STORIES TO SEEK OUT</a:t>
            </a:r>
          </a:p>
        </p:txBody>
      </p:sp>
      <p:sp>
        <p:nvSpPr>
          <p:cNvPr id="156" name="תיבת טקסט 9"/>
          <p:cNvSpPr txBox="1"/>
          <p:nvPr/>
        </p:nvSpPr>
        <p:spPr>
          <a:xfrm>
            <a:off x="669579" y="1890763"/>
            <a:ext cx="10940219" cy="4397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marL="213894" indent="-213894">
              <a:lnSpc>
                <a:spcPts val="2600"/>
              </a:lnSpc>
              <a:buSzPct val="100000"/>
              <a:buAutoNum type="arabicPeriod"/>
              <a:defRPr sz="1600">
                <a:latin typeface="Encode Sans Condensed Regular"/>
                <a:ea typeface="Encode Sans Condensed Regular"/>
                <a:cs typeface="Encode Sans Condensed Regular"/>
                <a:sym typeface="Encode Sans Condensed Regular"/>
              </a:defRPr>
            </a:pPr>
            <a:r>
              <a:rPr lang="en-US" dirty="0"/>
              <a:t>F</a:t>
            </a:r>
            <a:r>
              <a:rPr dirty="0"/>
              <a:t>armers talking about </a:t>
            </a:r>
            <a:r>
              <a:rPr u="sng" dirty="0"/>
              <a:t>how much they save on fertilizer </a:t>
            </a:r>
            <a:r>
              <a:rPr dirty="0"/>
              <a:t>now that they use </a:t>
            </a:r>
            <a:r>
              <a:rPr dirty="0" err="1"/>
              <a:t>HomeBiogas</a:t>
            </a:r>
            <a:r>
              <a:rPr dirty="0"/>
              <a:t> bio-fertilizer</a:t>
            </a:r>
            <a:endParaRPr lang="en-US" dirty="0"/>
          </a:p>
          <a:p>
            <a:pPr>
              <a:lnSpc>
                <a:spcPts val="2600"/>
              </a:lnSpc>
              <a:buSzPct val="100000"/>
              <a:defRPr sz="1600">
                <a:latin typeface="Encode Sans Condensed Regular"/>
                <a:ea typeface="Encode Sans Condensed Regular"/>
                <a:cs typeface="Encode Sans Condensed Regular"/>
                <a:sym typeface="Encode Sans Condensed Regular"/>
              </a:defRPr>
            </a:pPr>
            <a:r>
              <a:rPr lang="en-US" dirty="0"/>
              <a:t>2. Farmers talking about how much more </a:t>
            </a:r>
            <a:r>
              <a:rPr lang="en-US" u="sng" dirty="0"/>
              <a:t>crop yield </a:t>
            </a:r>
            <a:r>
              <a:rPr lang="en-US" dirty="0"/>
              <a:t>they have been able to produce, and the amount of </a:t>
            </a:r>
            <a:r>
              <a:rPr lang="en-US" u="sng" dirty="0"/>
              <a:t>additional money </a:t>
            </a:r>
            <a:r>
              <a:rPr lang="en-US" dirty="0"/>
              <a:t>associated because of this</a:t>
            </a:r>
          </a:p>
          <a:p>
            <a:pPr>
              <a:lnSpc>
                <a:spcPts val="2600"/>
              </a:lnSpc>
              <a:buSzPct val="100000"/>
              <a:defRPr sz="1600">
                <a:latin typeface="Encode Sans Condensed Regular"/>
                <a:ea typeface="Encode Sans Condensed Regular"/>
                <a:cs typeface="Encode Sans Condensed Regular"/>
                <a:sym typeface="Encode Sans Condensed Regular"/>
              </a:defRPr>
            </a:pPr>
            <a:r>
              <a:rPr lang="en-US" dirty="0"/>
              <a:t>3. Stories about how farmers, who have been profiting from using bio-fertilizer for some time, have used their </a:t>
            </a:r>
            <a:r>
              <a:rPr lang="en-US" u="sng" dirty="0"/>
              <a:t>excess income to start new business endeavors or buy something to benefit their farm</a:t>
            </a:r>
            <a:r>
              <a:rPr lang="en-US" dirty="0"/>
              <a:t>.</a:t>
            </a:r>
          </a:p>
          <a:p>
            <a:pPr>
              <a:lnSpc>
                <a:spcPts val="2600"/>
              </a:lnSpc>
              <a:buSzPct val="100000"/>
              <a:defRPr sz="1600">
                <a:latin typeface="Encode Sans Condensed Regular"/>
                <a:ea typeface="Encode Sans Condensed Regular"/>
                <a:cs typeface="Encode Sans Condensed Regular"/>
                <a:sym typeface="Encode Sans Condensed Regular"/>
              </a:defRPr>
            </a:pPr>
            <a:r>
              <a:rPr lang="en-US" dirty="0"/>
              <a:t>4. Examples of how farmers have set up </a:t>
            </a:r>
            <a:r>
              <a:rPr lang="en-US" u="sng" dirty="0"/>
              <a:t>tests where they have a control plot, only using water, compared to plots using chemical fertilizer and bio-fertilizer</a:t>
            </a:r>
            <a:r>
              <a:rPr lang="en-US" dirty="0"/>
              <a:t>, showing the positive results bio-fertilizer can have </a:t>
            </a:r>
          </a:p>
          <a:p>
            <a:pPr>
              <a:lnSpc>
                <a:spcPts val="2600"/>
              </a:lnSpc>
              <a:buSzPct val="100000"/>
              <a:defRPr sz="1600">
                <a:latin typeface="Encode Sans Condensed Regular"/>
                <a:ea typeface="Encode Sans Condensed Regular"/>
                <a:cs typeface="Encode Sans Condensed Regular"/>
                <a:sym typeface="Encode Sans Condensed Regular"/>
              </a:defRPr>
            </a:pPr>
            <a:r>
              <a:rPr lang="en-US" dirty="0"/>
              <a:t>5. Stories from farmers on how </a:t>
            </a:r>
            <a:r>
              <a:rPr lang="en-US" u="sng" dirty="0"/>
              <a:t>bio-fertilizer has improved their overall soil health</a:t>
            </a:r>
            <a:r>
              <a:rPr lang="en-US" dirty="0"/>
              <a:t> and condition over time and what this means for future crop production</a:t>
            </a:r>
          </a:p>
          <a:p>
            <a:pPr>
              <a:lnSpc>
                <a:spcPts val="2600"/>
              </a:lnSpc>
              <a:buSzPct val="100000"/>
              <a:defRPr sz="1600">
                <a:latin typeface="Encode Sans Condensed Regular"/>
                <a:ea typeface="Encode Sans Condensed Regular"/>
                <a:cs typeface="Encode Sans Condensed Regular"/>
                <a:sym typeface="Encode Sans Condensed Regular"/>
              </a:defRPr>
            </a:pPr>
            <a:endParaRPr lang="en-US" dirty="0"/>
          </a:p>
          <a:p>
            <a:pPr>
              <a:lnSpc>
                <a:spcPts val="2600"/>
              </a:lnSpc>
              <a:buSzPct val="100000"/>
              <a:defRPr sz="1600">
                <a:latin typeface="Encode Sans Condensed Regular"/>
                <a:ea typeface="Encode Sans Condensed Regular"/>
                <a:cs typeface="Encode Sans Condensed Regular"/>
                <a:sym typeface="Encode Sans Condensed Regular"/>
              </a:defRPr>
            </a:pPr>
            <a:r>
              <a:rPr lang="en-US" dirty="0"/>
              <a:t>*Check our videos in our YouTube channel!</a:t>
            </a:r>
          </a:p>
          <a:p>
            <a:pPr>
              <a:lnSpc>
                <a:spcPts val="2600"/>
              </a:lnSpc>
              <a:buSzPct val="100000"/>
              <a:defRPr sz="1600">
                <a:latin typeface="Encode Sans Condensed Regular"/>
                <a:ea typeface="Encode Sans Condensed Regular"/>
                <a:cs typeface="Encode Sans Condensed Regular"/>
                <a:sym typeface="Encode Sans Condensed Regular"/>
              </a:defRPr>
            </a:pPr>
            <a:r>
              <a:rPr lang="en-US" dirty="0"/>
              <a:t>Homebiogas official - </a:t>
            </a:r>
            <a:r>
              <a:rPr lang="en-US" dirty="0">
                <a:hlinkClick r:id="rId3"/>
              </a:rPr>
              <a:t>https://www.youtube.com/c/HomeBiogas1</a:t>
            </a:r>
            <a:endParaRPr lang="en-US" dirty="0"/>
          </a:p>
          <a:p>
            <a:pPr>
              <a:lnSpc>
                <a:spcPts val="2600"/>
              </a:lnSpc>
              <a:buSzPct val="100000"/>
              <a:defRPr sz="1600">
                <a:latin typeface="Encode Sans Condensed Regular"/>
                <a:ea typeface="Encode Sans Condensed Regular"/>
                <a:cs typeface="Encode Sans Condensed Regular"/>
                <a:sym typeface="Encode Sans Condensed Regular"/>
              </a:defRPr>
            </a:pPr>
            <a:r>
              <a:rPr lang="en-US" dirty="0"/>
              <a:t>Homebiogas customer success - </a:t>
            </a:r>
            <a:r>
              <a:rPr lang="en-US" dirty="0">
                <a:hlinkClick r:id="rId4"/>
              </a:rPr>
              <a:t>https://www.youtube.com/channel/UCiNr6FzQ-Kb4wNsLGBWXH5w</a:t>
            </a:r>
            <a:r>
              <a:rPr dirty="0"/>
              <a:t> </a:t>
            </a:r>
          </a:p>
        </p:txBody>
      </p:sp>
    </p:spTree>
    <p:extLst>
      <p:ext uri="{BB962C8B-B14F-4D97-AF65-F5344CB8AC3E}">
        <p14:creationId xmlns:p14="http://schemas.microsoft.com/office/powerpoint/2010/main" val="10888619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תמונה 4" descr="תמונה 4"/>
          <p:cNvPicPr>
            <a:picLocks noChangeAspect="1"/>
          </p:cNvPicPr>
          <p:nvPr/>
        </p:nvPicPr>
        <p:blipFill>
          <a:blip r:embed="rId2"/>
          <a:stretch>
            <a:fillRect/>
          </a:stretch>
        </p:blipFill>
        <p:spPr>
          <a:xfrm>
            <a:off x="0" y="1"/>
            <a:ext cx="12192000" cy="1916822"/>
          </a:xfrm>
          <a:prstGeom prst="rect">
            <a:avLst/>
          </a:prstGeom>
          <a:ln w="12700">
            <a:miter lim="400000"/>
          </a:ln>
        </p:spPr>
      </p:pic>
      <p:sp>
        <p:nvSpPr>
          <p:cNvPr id="176" name="Rectangle"/>
          <p:cNvSpPr/>
          <p:nvPr/>
        </p:nvSpPr>
        <p:spPr>
          <a:xfrm>
            <a:off x="1727200" y="206876"/>
            <a:ext cx="1160928" cy="444506"/>
          </a:xfrm>
          <a:prstGeom prst="rect">
            <a:avLst/>
          </a:prstGeom>
          <a:solidFill>
            <a:srgbClr val="F9D949"/>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177" name="GOOD LUCK!"/>
          <p:cNvSpPr txBox="1"/>
          <p:nvPr/>
        </p:nvSpPr>
        <p:spPr>
          <a:xfrm>
            <a:off x="2890115" y="3075902"/>
            <a:ext cx="6411770" cy="7061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4800" b="1"/>
            </a:lvl1pPr>
          </a:lstStyle>
          <a:p>
            <a:r>
              <a:t>PRODUCTION GUIDANCE</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1590</TotalTime>
  <Words>1881</Words>
  <Application>Microsoft Office PowerPoint</Application>
  <PresentationFormat>Widescreen</PresentationFormat>
  <Paragraphs>106</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Encode Sans Condensed Bold</vt:lpstr>
      <vt:lpstr>Encode Sans Condensed Regular</vt:lpstr>
      <vt:lpstr>Helvetica</vt:lpstr>
      <vt:lpstr>Open Sans Hebrew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Stella Hcamara</cp:lastModifiedBy>
  <cp:revision>3</cp:revision>
  <dcterms:modified xsi:type="dcterms:W3CDTF">2022-08-17T14:52:59Z</dcterms:modified>
</cp:coreProperties>
</file>