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93" r:id="rId5"/>
    <p:sldId id="287" r:id="rId6"/>
    <p:sldId id="296" r:id="rId7"/>
    <p:sldId id="295" r:id="rId8"/>
    <p:sldId id="298" r:id="rId9"/>
    <p:sldId id="304" r:id="rId10"/>
    <p:sldId id="258" r:id="rId11"/>
    <p:sldId id="299" r:id="rId12"/>
    <p:sldId id="301" r:id="rId13"/>
    <p:sldId id="300" r:id="rId14"/>
    <p:sldId id="302" r:id="rId15"/>
    <p:sldId id="303" r:id="rId16"/>
    <p:sldId id="305" r:id="rId17"/>
    <p:sldId id="306" r:id="rId18"/>
    <p:sldId id="307" r:id="rId19"/>
    <p:sldId id="308" r:id="rId20"/>
    <p:sldId id="309" r:id="rId21"/>
    <p:sldId id="286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2" autoAdjust="0"/>
    <p:restoredTop sz="93265" autoAdjust="0"/>
  </p:normalViewPr>
  <p:slideViewPr>
    <p:cSldViewPr snapToGrid="0">
      <p:cViewPr varScale="1">
        <p:scale>
          <a:sx n="43" d="100"/>
          <a:sy n="43" d="100"/>
        </p:scale>
        <p:origin x="13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54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algn="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marL="457200" indent="-406400" algn="r">
              <a:buClr>
                <a:srgbClr val="000000"/>
              </a:buClr>
              <a:buSzPts val="2800"/>
            </a:lvl1pPr>
            <a:lvl2pPr marL="977900" indent="-444500" algn="r">
              <a:buClr>
                <a:srgbClr val="000000"/>
              </a:buClr>
              <a:buSzPts val="2800"/>
            </a:lvl2pPr>
            <a:lvl3pPr marL="1513838" indent="-497838" algn="r">
              <a:buClr>
                <a:srgbClr val="000000"/>
              </a:buClr>
              <a:buSzPts val="2800"/>
            </a:lvl3pPr>
            <a:lvl4pPr marL="2019300" indent="-533400" algn="r">
              <a:buClr>
                <a:srgbClr val="000000"/>
              </a:buClr>
              <a:buSzPts val="2800"/>
            </a:lvl4pPr>
            <a:lvl5pPr marL="2476500" indent="-533400" algn="r">
              <a:buClr>
                <a:srgbClr val="000000"/>
              </a:buClr>
              <a:buSzPts val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81"/>
            <a:ext cx="258582" cy="248263"/>
          </a:xfrm>
          <a:prstGeom prst="rect">
            <a:avLst/>
          </a:prstGeom>
        </p:spPr>
        <p:txBody>
          <a:bodyPr lIns="45699" tIns="45699" rIns="45699" bIns="45699"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תמונה 2" descr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0"/>
            <a:ext cx="11562870" cy="6505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תמונה 4" descr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89" y="2632561"/>
            <a:ext cx="2436767" cy="4126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מלבן 2"/>
          <p:cNvSpPr/>
          <p:nvPr/>
        </p:nvSpPr>
        <p:spPr>
          <a:xfrm>
            <a:off x="648586" y="3091857"/>
            <a:ext cx="40880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x-none" sz="3000" b="1" i="0" u="none" baseline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Consejos de instalación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D0F765-99D9-6C40-9D3A-33F61642EF48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300FFF19-2A33-4F46-9A64-BCBB155810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3;p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F5E9526C-0FAE-5C43-BFFF-58515E735E9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3647" y="3252972"/>
            <a:ext cx="644035" cy="57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1A0C6655-22A5-4BC2-B339-31A7466D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17" y="3364572"/>
            <a:ext cx="7878525" cy="2649558"/>
          </a:xfrm>
          <a:prstGeom prst="rect">
            <a:avLst/>
          </a:prstGeom>
        </p:spPr>
      </p:pic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3D06846-9D9A-5647-AA4D-1260D120A7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9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2450478" cy="188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INSTALACIÓN DE TUBERÍAS DE GAS</a:t>
            </a:r>
          </a:p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Directrices y </a:t>
            </a:r>
          </a:p>
          <a:p>
            <a:pPr algn="l" rtl="0"/>
            <a:r>
              <a:rPr lang="x-none" b="1" i="0" u="none" baseline="0" dirty="0" smtClean="0">
                <a:latin typeface="+mj-lt"/>
                <a:ea typeface="+mj-lt"/>
                <a:cs typeface="+mj-lt"/>
              </a:rPr>
              <a:t>criterios</a:t>
            </a:r>
            <a:endParaRPr dirty="0"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D1547D-FFAB-4F82-82FA-3A4E0EC13822}"/>
              </a:ext>
            </a:extLst>
          </p:cNvPr>
          <p:cNvSpPr/>
          <p:nvPr/>
        </p:nvSpPr>
        <p:spPr>
          <a:xfrm>
            <a:off x="3514529" y="656460"/>
            <a:ext cx="73463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ts val="2400"/>
              </a:spcBef>
              <a:buAutoNum type="arabicPeriod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Iniciar la instalación desde la estufa</a:t>
            </a:r>
          </a:p>
          <a:p>
            <a:pPr marL="342900" indent="-342900" algn="l" rtl="0">
              <a:spcBef>
                <a:spcPts val="2400"/>
              </a:spcBef>
              <a:buAutoNum type="arabicPeriod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La longitud de la tubería de gas desde la válvula principal hasta la estufa puede ser de hasta 40 m (13 metros de tubería total provista con el sistema).</a:t>
            </a:r>
          </a:p>
          <a:p>
            <a:pPr marL="342900" indent="-342900" algn="l" rtl="0">
              <a:spcBef>
                <a:spcPts val="2400"/>
              </a:spcBef>
              <a:buFontTx/>
              <a:buAutoNum type="arabicPeriod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El tubo de gas de 10 mm está diseñado para uso en interiores y debe instalarse lo más cerca posible de la estufa.</a:t>
            </a:r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1547D-FFAB-4F82-82FA-3A4E0EC13822}"/>
              </a:ext>
            </a:extLst>
          </p:cNvPr>
          <p:cNvSpPr/>
          <p:nvPr/>
        </p:nvSpPr>
        <p:spPr>
          <a:xfrm>
            <a:off x="6952673" y="4320019"/>
            <a:ext cx="139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2400"/>
              </a:spcBef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hasta 40m</a:t>
            </a:r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D1547D-FFAB-4F82-82FA-3A4E0EC13822}"/>
              </a:ext>
            </a:extLst>
          </p:cNvPr>
          <p:cNvSpPr/>
          <p:nvPr/>
        </p:nvSpPr>
        <p:spPr>
          <a:xfrm>
            <a:off x="5059865" y="5025269"/>
            <a:ext cx="31148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2400"/>
              </a:spcBef>
            </a:pPr>
            <a:r>
              <a:rPr lang="x-none" sz="1600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tubo de gas corrugado de 20 mm</a:t>
            </a:r>
            <a:endParaRPr lang="x-none" sz="1600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1547D-FFAB-4F82-82FA-3A4E0EC13822}"/>
              </a:ext>
            </a:extLst>
          </p:cNvPr>
          <p:cNvSpPr/>
          <p:nvPr/>
        </p:nvSpPr>
        <p:spPr>
          <a:xfrm>
            <a:off x="10116497" y="4212297"/>
            <a:ext cx="1350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2400"/>
              </a:spcBef>
            </a:pPr>
            <a:r>
              <a:rPr lang="x-none" sz="1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tubo de gas de 10 mm a la estufa</a:t>
            </a:r>
            <a:endParaRPr lang="x-none" sz="1200" dirty="0">
              <a:solidFill>
                <a:srgbClr val="211D1E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4B1C488D-CC69-490E-9CE9-C81CBC13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13" y="4439585"/>
            <a:ext cx="6549255" cy="229841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D0C2965-6A07-4D36-8115-059F2DA6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06" y="1227768"/>
            <a:ext cx="7149557" cy="2344340"/>
          </a:xfrm>
          <a:prstGeom prst="rect">
            <a:avLst/>
          </a:prstGeom>
        </p:spPr>
      </p:pic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3D06846-9D9A-5647-AA4D-1260D120A7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3859"/>
          <a:stretch/>
        </p:blipFill>
        <p:spPr>
          <a:xfrm>
            <a:off x="8528409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2427114" cy="188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INSTALACIÓN DE TUBERÍAS DE GAS</a:t>
            </a:r>
          </a:p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Directrices y </a:t>
            </a:r>
          </a:p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criterios</a:t>
            </a:r>
            <a:endParaRPr dirty="0"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D1547D-FFAB-4F82-82FA-3A4E0EC13822}"/>
              </a:ext>
            </a:extLst>
          </p:cNvPr>
          <p:cNvSpPr/>
          <p:nvPr/>
        </p:nvSpPr>
        <p:spPr>
          <a:xfrm>
            <a:off x="3466848" y="626979"/>
            <a:ext cx="7346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4. Las tuberías de gas deben estar en un ángulo continuo y ligero para que el agua fluya hacia el punto más bajo </a:t>
            </a:r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  <a:sym typeface="Wingdings" panose="05000000000000000000" pitchFamily="2" charset="2"/>
              </a:rPr>
              <a:t> El drenaje del agua debe estar en los puntos más bajos.</a:t>
            </a:r>
            <a:endParaRPr lang="x-none" dirty="0">
              <a:solidFill>
                <a:srgbClr val="211D1E"/>
              </a:solidFill>
              <a:latin typeface="+mj-lt"/>
            </a:endParaRPr>
          </a:p>
          <a:p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23106-AD06-44B7-8B28-2852DA71ABA4}"/>
              </a:ext>
            </a:extLst>
          </p:cNvPr>
          <p:cNvSpPr/>
          <p:nvPr/>
        </p:nvSpPr>
        <p:spPr>
          <a:xfrm>
            <a:off x="3495804" y="3414749"/>
            <a:ext cx="8521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000" dirty="0">
              <a:latin typeface="+mj-lt"/>
            </a:endParaRPr>
          </a:p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5. Todas las tuberías de gas deben estirarse/enderezarse a lo largo de sus recorridos. NO debe haber curvas en forma de U a lo largo de la tubería, donde el agua se acumulará y bloqueará el flujo de gas.</a:t>
            </a:r>
          </a:p>
        </p:txBody>
      </p:sp>
    </p:spTree>
    <p:extLst>
      <p:ext uri="{BB962C8B-B14F-4D97-AF65-F5344CB8AC3E}">
        <p14:creationId xmlns:p14="http://schemas.microsoft.com/office/powerpoint/2010/main" val="7248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3D06846-9D9A-5647-AA4D-1260D120A7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2166" r="3859"/>
          <a:stretch/>
        </p:blipFill>
        <p:spPr>
          <a:xfrm>
            <a:off x="8528409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תיבת טקסט 7"/>
          <p:cNvSpPr txBox="1"/>
          <p:nvPr/>
        </p:nvSpPr>
        <p:spPr>
          <a:xfrm>
            <a:off x="521322" y="507703"/>
            <a:ext cx="314227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TUBERÍA DE GAS 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INSTALACIÓN 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MÉTODOS</a:t>
            </a: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3F49C0-A472-4D26-8CFA-CB8507E0B243}"/>
              </a:ext>
            </a:extLst>
          </p:cNvPr>
          <p:cNvSpPr/>
          <p:nvPr/>
        </p:nvSpPr>
        <p:spPr>
          <a:xfrm>
            <a:off x="630704" y="2470430"/>
            <a:ext cx="1582144" cy="776502"/>
          </a:xfrm>
          <a:prstGeom prst="ellipse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39E93-F21E-405A-9529-5DF54540FF69}"/>
              </a:ext>
            </a:extLst>
          </p:cNvPr>
          <p:cNvSpPr txBox="1"/>
          <p:nvPr/>
        </p:nvSpPr>
        <p:spPr>
          <a:xfrm>
            <a:off x="810965" y="2554447"/>
            <a:ext cx="1221621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Es posible una combinación de métodos </a:t>
            </a:r>
          </a:p>
        </p:txBody>
      </p:sp>
      <p:pic>
        <p:nvPicPr>
          <p:cNvPr id="12" name="תמונה 24" descr="תמונה 24">
            <a:extLst>
              <a:ext uri="{FF2B5EF4-FFF2-40B4-BE49-F238E27FC236}">
                <a16:creationId xmlns:a16="http://schemas.microsoft.com/office/drawing/2014/main" id="{7B59AC41-7F5D-42C4-818C-E3C52FC79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95165">
            <a:off x="1935203" y="1539681"/>
            <a:ext cx="748599" cy="92784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97EB52-7245-4B81-B381-511B151720D0}"/>
              </a:ext>
            </a:extLst>
          </p:cNvPr>
          <p:cNvSpPr/>
          <p:nvPr/>
        </p:nvSpPr>
        <p:spPr>
          <a:xfrm>
            <a:off x="3621518" y="938608"/>
            <a:ext cx="85534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1" i="0" u="sng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1. Tubería de gas suspendida en línea aérea</a:t>
            </a:r>
            <a:r>
              <a:rPr lang="x-none">
                <a:solidFill>
                  <a:srgbClr val="211D1E"/>
                </a:solidFill>
                <a:latin typeface="+mj-lt"/>
              </a:rPr>
              <a:t/>
            </a:r>
            <a:br>
              <a:rPr lang="x-none">
                <a:solidFill>
                  <a:srgbClr val="211D1E"/>
                </a:solidFill>
                <a:latin typeface="+mj-lt"/>
              </a:rPr>
            </a:br>
            <a:endParaRPr lang="x-none" dirty="0">
              <a:solidFill>
                <a:srgbClr val="211D1E"/>
              </a:solidFill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Instale postes/estructuras de la altura requerida, si es necesario.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Sujete de forma segura una cuerda/cable fuerte a través de los postes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Tenga cuidado de mantener una pendiente constante a lo largo de la línea, sin puntos bajos.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Cuelgue la tubería de gas de la línea con alambre (por ejemplo, alambre eléctrico con núcleo de cobre) cada 0.5 metros</a:t>
            </a:r>
          </a:p>
          <a:p>
            <a:endParaRPr lang="x-none" dirty="0">
              <a:solidFill>
                <a:srgbClr val="211D1E"/>
              </a:solidFill>
              <a:latin typeface="+mj-lt"/>
            </a:endParaRPr>
          </a:p>
          <a:p>
            <a:endParaRPr lang="x-none" dirty="0">
              <a:latin typeface="+mj-lt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B891CC7-E8E2-4823-B35F-ECD9792E7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502" y="3246932"/>
            <a:ext cx="7913567" cy="33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FC2C7A5-18CD-428A-8D3E-D6F10B22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17" y="1016409"/>
            <a:ext cx="6802973" cy="232924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35C35EA-9163-45C9-A997-B8262EAB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16" y="4362061"/>
            <a:ext cx="6802973" cy="2164954"/>
          </a:xfrm>
          <a:prstGeom prst="rect">
            <a:avLst/>
          </a:prstGeom>
        </p:spPr>
      </p:pic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3D06846-9D9A-5647-AA4D-1260D120A7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3859"/>
          <a:stretch/>
        </p:blipFill>
        <p:spPr>
          <a:xfrm>
            <a:off x="8528409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314227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TUBERÍA DE GAS 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INSTALACIÓN 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MÉTODOS</a:t>
            </a: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D1547D-FFAB-4F82-82FA-3A4E0EC13822}"/>
              </a:ext>
            </a:extLst>
          </p:cNvPr>
          <p:cNvSpPr/>
          <p:nvPr/>
        </p:nvSpPr>
        <p:spPr>
          <a:xfrm>
            <a:off x="3554806" y="277745"/>
            <a:ext cx="7346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1" i="0" u="sng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2. </a:t>
            </a:r>
            <a:r>
              <a:rPr lang="x-none" b="1" i="0" u="sng" baseline="0" dirty="0">
                <a:latin typeface="+mj-lt"/>
                <a:ea typeface="+mj-lt"/>
                <a:cs typeface="+mj-lt"/>
              </a:rPr>
              <a:t>Tubería de gas instalada bajo tierra</a:t>
            </a:r>
            <a:r>
              <a:rPr lang="x-none" dirty="0">
                <a:latin typeface="+mj-lt"/>
              </a:rPr>
              <a:t/>
            </a:r>
            <a:br>
              <a:rPr lang="x-none" dirty="0">
                <a:latin typeface="+mj-lt"/>
              </a:rPr>
            </a:br>
            <a:r>
              <a:rPr lang="x-none" b="0" i="0" u="none" baseline="0" dirty="0">
                <a:latin typeface="+mj-lt"/>
                <a:ea typeface="+mj-lt"/>
                <a:cs typeface="+mj-lt"/>
              </a:rPr>
              <a:t>Pase la tubería de gas a través de un tubo rígido (PP/PVC 40 mm) para su protección</a:t>
            </a:r>
            <a:r>
              <a:rPr lang="x-none" b="0" i="0" u="none" baseline="0" dirty="0" smtClean="0">
                <a:latin typeface="+mj-lt"/>
                <a:ea typeface="+mj-lt"/>
                <a:cs typeface="+mj-lt"/>
              </a:rPr>
              <a:t>.</a:t>
            </a:r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3F49C0-A472-4D26-8CFA-CB8507E0B243}"/>
              </a:ext>
            </a:extLst>
          </p:cNvPr>
          <p:cNvSpPr/>
          <p:nvPr/>
        </p:nvSpPr>
        <p:spPr>
          <a:xfrm>
            <a:off x="630704" y="2470430"/>
            <a:ext cx="1578318" cy="748258"/>
          </a:xfrm>
          <a:prstGeom prst="ellipse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39E93-F21E-405A-9529-5DF54540FF69}"/>
              </a:ext>
            </a:extLst>
          </p:cNvPr>
          <p:cNvSpPr txBox="1"/>
          <p:nvPr/>
        </p:nvSpPr>
        <p:spPr>
          <a:xfrm>
            <a:off x="713963" y="2554009"/>
            <a:ext cx="143079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/>
            <a:r>
              <a:rPr lang="x-none" sz="1200" b="0" i="0" u="none" baseline="0" dirty="0">
                <a:latin typeface="+mj-lt"/>
                <a:ea typeface="+mj-lt"/>
                <a:cs typeface="+mj-lt"/>
              </a:rPr>
              <a:t>Es posible una combinación de métodos </a:t>
            </a:r>
          </a:p>
        </p:txBody>
      </p:sp>
      <p:pic>
        <p:nvPicPr>
          <p:cNvPr id="12" name="תמונה 24" descr="תמונה 24">
            <a:extLst>
              <a:ext uri="{FF2B5EF4-FFF2-40B4-BE49-F238E27FC236}">
                <a16:creationId xmlns:a16="http://schemas.microsoft.com/office/drawing/2014/main" id="{7B59AC41-7F5D-42C4-818C-E3C52FC79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395165">
            <a:off x="1935203" y="1539681"/>
            <a:ext cx="748599" cy="92784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16CD8D-6308-4700-BDD8-4B782E4DF371}"/>
              </a:ext>
            </a:extLst>
          </p:cNvPr>
          <p:cNvSpPr/>
          <p:nvPr/>
        </p:nvSpPr>
        <p:spPr>
          <a:xfrm>
            <a:off x="3663594" y="3429850"/>
            <a:ext cx="734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1" i="0" u="sng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3. Tubería de gas sobre el suelo</a:t>
            </a:r>
            <a:r>
              <a:rPr lang="x-none" dirty="0">
                <a:solidFill>
                  <a:srgbClr val="211D1E"/>
                </a:solidFill>
                <a:latin typeface="+mj-lt"/>
              </a:rPr>
              <a:t/>
            </a:r>
            <a:br>
              <a:rPr lang="x-none" dirty="0">
                <a:solidFill>
                  <a:srgbClr val="211D1E"/>
                </a:solidFill>
                <a:latin typeface="+mj-lt"/>
              </a:rPr>
            </a:br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Ancle la tubería de gas al suelo con las estacas en U provistas</a:t>
            </a:r>
            <a:r>
              <a:rPr lang="x-none" b="0" i="0" u="none" baseline="0" dirty="0" smtClean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.</a:t>
            </a:r>
            <a:endParaRPr lang="x-none" dirty="0">
              <a:solidFill>
                <a:srgbClr val="211D1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58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346D4D9-8E43-4A7D-9F73-5A094B5B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65" y="1274378"/>
            <a:ext cx="8159324" cy="2398018"/>
          </a:xfrm>
          <a:prstGeom prst="rect">
            <a:avLst/>
          </a:prstGeom>
        </p:spPr>
      </p:pic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3D06846-9D9A-5647-AA4D-1260D120A7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9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314227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TUBERÍA DE GAS 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INSTALACIÓN 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MÉTODOS</a:t>
            </a: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3F49C0-A472-4D26-8CFA-CB8507E0B243}"/>
              </a:ext>
            </a:extLst>
          </p:cNvPr>
          <p:cNvSpPr/>
          <p:nvPr/>
        </p:nvSpPr>
        <p:spPr>
          <a:xfrm>
            <a:off x="630704" y="2470430"/>
            <a:ext cx="1664440" cy="830993"/>
          </a:xfrm>
          <a:prstGeom prst="ellipse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39E93-F21E-405A-9529-5DF54540FF69}"/>
              </a:ext>
            </a:extLst>
          </p:cNvPr>
          <p:cNvSpPr txBox="1"/>
          <p:nvPr/>
        </p:nvSpPr>
        <p:spPr>
          <a:xfrm>
            <a:off x="816799" y="2581692"/>
            <a:ext cx="127565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/>
            <a:r>
              <a:rPr lang="x-none" sz="1200" b="0" i="0" u="none" baseline="0" dirty="0">
                <a:latin typeface="+mj-lt"/>
                <a:ea typeface="+mj-lt"/>
                <a:cs typeface="+mj-lt"/>
              </a:rPr>
              <a:t>Es posible una combinación de métodos </a:t>
            </a:r>
          </a:p>
        </p:txBody>
      </p:sp>
      <p:pic>
        <p:nvPicPr>
          <p:cNvPr id="12" name="תמונה 24" descr="תמונה 24">
            <a:extLst>
              <a:ext uri="{FF2B5EF4-FFF2-40B4-BE49-F238E27FC236}">
                <a16:creationId xmlns:a16="http://schemas.microsoft.com/office/drawing/2014/main" id="{7B59AC41-7F5D-42C4-818C-E3C52FC79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95165">
            <a:off x="1935203" y="1539681"/>
            <a:ext cx="748599" cy="9278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7BEDA4-F619-4AE8-A187-99733EE26FD6}"/>
              </a:ext>
            </a:extLst>
          </p:cNvPr>
          <p:cNvSpPr/>
          <p:nvPr/>
        </p:nvSpPr>
        <p:spPr>
          <a:xfrm>
            <a:off x="3663592" y="569980"/>
            <a:ext cx="7875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1" i="0" u="sng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4. Fije la tubería de gas en la pared o estructura cercana</a:t>
            </a:r>
            <a:r>
              <a:rPr lang="x-none" dirty="0">
                <a:solidFill>
                  <a:srgbClr val="211D1E"/>
                </a:solidFill>
                <a:latin typeface="+mj-lt"/>
              </a:rPr>
              <a:t/>
            </a:r>
            <a:br>
              <a:rPr lang="x-none" dirty="0">
                <a:solidFill>
                  <a:srgbClr val="211D1E"/>
                </a:solidFill>
                <a:latin typeface="+mj-lt"/>
              </a:rPr>
            </a:br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Utilice las abrazaderas para tubos proporcionadas para fijar el tubo de gas a la pared, cada 0.5 metros. </a:t>
            </a:r>
            <a:endParaRPr lang="x-none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24A60-1A98-4C8D-B3CD-0E6331F11347}"/>
              </a:ext>
            </a:extLst>
          </p:cNvPr>
          <p:cNvSpPr/>
          <p:nvPr/>
        </p:nvSpPr>
        <p:spPr>
          <a:xfrm>
            <a:off x="3663592" y="3517325"/>
            <a:ext cx="74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Adquiera tornillos de anclaje adecuados para cada juego de abrazaderas. Utilice anclajes de tornillo para superficies de hormigón o ladrillo.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17206-D9B2-4C55-9C17-92188E1A0997}"/>
              </a:ext>
            </a:extLst>
          </p:cNvPr>
          <p:cNvSpPr txBox="1"/>
          <p:nvPr/>
        </p:nvSpPr>
        <p:spPr>
          <a:xfrm>
            <a:off x="8232731" y="4903028"/>
            <a:ext cx="57294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427DC1-F2A3-4B56-81B0-F0229F75B3DB}"/>
              </a:ext>
            </a:extLst>
          </p:cNvPr>
          <p:cNvSpPr txBox="1"/>
          <p:nvPr/>
        </p:nvSpPr>
        <p:spPr>
          <a:xfrm>
            <a:off x="8805672" y="5010700"/>
            <a:ext cx="2403462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b="0" i="0" u="none" baseline="0" dirty="0">
                <a:latin typeface="+mj-lt"/>
                <a:ea typeface="+mj-lt"/>
                <a:cs typeface="+mj-lt"/>
              </a:rPr>
              <a:t>Abrazaderas de plástico</a:t>
            </a: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C249785-E189-4C07-AD71-E8E6C80B3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65" y="4378402"/>
            <a:ext cx="4661728" cy="16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תיבת טקסט 13"/>
          <p:cNvSpPr txBox="1"/>
          <p:nvPr/>
        </p:nvSpPr>
        <p:spPr>
          <a:xfrm>
            <a:off x="4748916" y="3000096"/>
            <a:ext cx="4639123" cy="105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rtl="0"/>
            <a:r>
              <a:rPr lang="x-none" b="0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COMPROBAR DESPUÉS DE LA INSTALACIÓN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57EA0B1-0BEF-4C4C-8AFF-888A18655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361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FBFBB-F2E1-5748-AAD3-9B8B8AABA21C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5F3AA-53BD-4B2C-823C-B8BA21C38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17" y="3000096"/>
            <a:ext cx="745718" cy="7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51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E452425B-E618-45D2-B8CA-0F32C498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936" y="3994241"/>
            <a:ext cx="3645792" cy="1933483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7764EB2A-61E7-43E9-A28A-30AF2AB76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27" y="1106157"/>
            <a:ext cx="3801299" cy="1919367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B016349-718D-481A-BC8B-AEDF9007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997" y="1092452"/>
            <a:ext cx="3873393" cy="1946776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B42326E-6314-4CE0-8F89-48E321632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6" y="3994241"/>
            <a:ext cx="4022427" cy="2043436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20" name="תיבת טקסט 7">
            <a:extLst>
              <a:ext uri="{FF2B5EF4-FFF2-40B4-BE49-F238E27FC236}">
                <a16:creationId xmlns:a16="http://schemas.microsoft.com/office/drawing/2014/main" id="{1435BFC9-5FC6-4997-BCC7-1F37CA207BD8}"/>
              </a:ext>
            </a:extLst>
          </p:cNvPr>
          <p:cNvSpPr txBox="1"/>
          <p:nvPr/>
        </p:nvSpPr>
        <p:spPr>
          <a:xfrm>
            <a:off x="521322" y="515486"/>
            <a:ext cx="3142272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INSTALACIÓN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COMPROBAR</a:t>
            </a:r>
            <a:endParaRPr dirty="0">
              <a:latin typeface="+mj-lt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098AEA9-020B-4505-8D83-C375E1727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3" y="413088"/>
            <a:ext cx="280522" cy="28411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1FD539B-46C1-474E-B8A8-78E319956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3" y="3381915"/>
            <a:ext cx="280522" cy="28411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59E8AC6F-8994-4DBF-A65B-777D87021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453" y="3420872"/>
            <a:ext cx="280522" cy="28411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F1BDFEC1-3F17-48E1-A706-5EF464B6E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453" y="412940"/>
            <a:ext cx="280522" cy="284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D3B75A-22DF-4A63-8E88-68C62C6196CA}"/>
              </a:ext>
            </a:extLst>
          </p:cNvPr>
          <p:cNvSpPr/>
          <p:nvPr/>
        </p:nvSpPr>
        <p:spPr>
          <a:xfrm>
            <a:off x="3314673" y="362161"/>
            <a:ext cx="4257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1. La tapa de salida de gas se empuja hacia abajo por completo y los clips de bloqueo están sujetos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37671-6CC8-47B9-B487-9C59A774C356}"/>
              </a:ext>
            </a:extLst>
          </p:cNvPr>
          <p:cNvSpPr/>
          <p:nvPr/>
        </p:nvSpPr>
        <p:spPr>
          <a:xfrm>
            <a:off x="7880453" y="362160"/>
            <a:ext cx="4098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2. Entrada de residuos y salida combinada insertadas completamente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C1A4D-7448-4DB3-88F6-FB91BCCA968B}"/>
              </a:ext>
            </a:extLst>
          </p:cNvPr>
          <p:cNvSpPr/>
          <p:nvPr/>
        </p:nvSpPr>
        <p:spPr>
          <a:xfrm>
            <a:off x="3296385" y="3334388"/>
            <a:ext cx="3909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3. Tubo de conexión del fregadero insertado completamente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378EB-73A1-4200-9537-254E1E930316}"/>
              </a:ext>
            </a:extLst>
          </p:cNvPr>
          <p:cNvSpPr/>
          <p:nvPr/>
        </p:nvSpPr>
        <p:spPr>
          <a:xfrm>
            <a:off x="7862165" y="3367044"/>
            <a:ext cx="4006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4. Sacos de arena insertados en las ubicaciones correctas </a:t>
            </a:r>
          </a:p>
        </p:txBody>
      </p:sp>
    </p:spTree>
    <p:extLst>
      <p:ext uri="{BB962C8B-B14F-4D97-AF65-F5344CB8AC3E}">
        <p14:creationId xmlns:p14="http://schemas.microsoft.com/office/powerpoint/2010/main" val="39008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DFA0B-BDC2-4217-93E4-9D64A04F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36" y="1187342"/>
            <a:ext cx="3509828" cy="1926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5D6DA-DB90-48D0-85DB-7CAA9B0D0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997" y="1160769"/>
            <a:ext cx="3641772" cy="200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86BDE-65F7-47D8-BE23-061CFEC8F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459" y="4307208"/>
            <a:ext cx="3504699" cy="1916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DC0A32-236E-424D-807F-64D5B94F0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969" y="4276149"/>
            <a:ext cx="3629066" cy="1989619"/>
          </a:xfrm>
          <a:prstGeom prst="rect">
            <a:avLst/>
          </a:prstGeom>
        </p:spPr>
      </p:pic>
      <p:sp>
        <p:nvSpPr>
          <p:cNvPr id="21" name="תיבת טקסט 7">
            <a:extLst>
              <a:ext uri="{FF2B5EF4-FFF2-40B4-BE49-F238E27FC236}">
                <a16:creationId xmlns:a16="http://schemas.microsoft.com/office/drawing/2014/main" id="{505D2385-F986-43F8-BC8D-80489E3E6D6F}"/>
              </a:ext>
            </a:extLst>
          </p:cNvPr>
          <p:cNvSpPr txBox="1"/>
          <p:nvPr/>
        </p:nvSpPr>
        <p:spPr>
          <a:xfrm>
            <a:off x="521322" y="515486"/>
            <a:ext cx="3142272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INSTALACIÓN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COMPROBAR</a:t>
            </a:r>
            <a:endParaRPr dirty="0">
              <a:latin typeface="+mj-lt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538D06D1-B45E-4F43-86F5-26F0C5101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563" y="471327"/>
            <a:ext cx="280522" cy="28411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8635E02-A6DC-45F4-BAD2-95AE926C6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936" y="3511435"/>
            <a:ext cx="280522" cy="28411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2A45AAE-1EDD-48F8-A81A-76EB253D7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670" y="3486055"/>
            <a:ext cx="280522" cy="28411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4D5CD2D-53C4-4601-BB71-54D0A030D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670" y="436478"/>
            <a:ext cx="280522" cy="28411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6203BBF-5ED9-473F-AD93-E3CBE392F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684" y="1160840"/>
            <a:ext cx="3920096" cy="1926724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A5142B89-4A9A-4F25-B2E3-4FD8A733BB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1998" y="4261972"/>
            <a:ext cx="3864048" cy="2003796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E00C00A4-1D08-42D5-9645-E411EB8BC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9969" y="4261971"/>
            <a:ext cx="3709905" cy="2047422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A309B59E-9260-4379-B2C4-F3070AF128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5702" y="1117966"/>
            <a:ext cx="3850344" cy="2130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D3B75A-22DF-4A63-8E88-68C62C6196CA}"/>
              </a:ext>
            </a:extLst>
          </p:cNvPr>
          <p:cNvSpPr/>
          <p:nvPr/>
        </p:nvSpPr>
        <p:spPr>
          <a:xfrm>
            <a:off x="3365161" y="432356"/>
            <a:ext cx="4257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5. Cordones de anclaje del fregadero correctamente colocados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37671-6CC8-47B9-B487-9C59A774C356}"/>
              </a:ext>
            </a:extLst>
          </p:cNvPr>
          <p:cNvSpPr/>
          <p:nvPr/>
        </p:nvSpPr>
        <p:spPr>
          <a:xfrm>
            <a:off x="7710094" y="409046"/>
            <a:ext cx="4098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6. La salida combinada está alineada 90° verticalmente y no se inclina en ninguna dirección </a:t>
            </a:r>
          </a:p>
          <a:p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C1A4D-7448-4DB3-88F6-FB91BCCA968B}"/>
              </a:ext>
            </a:extLst>
          </p:cNvPr>
          <p:cNvSpPr/>
          <p:nvPr/>
        </p:nvSpPr>
        <p:spPr>
          <a:xfrm>
            <a:off x="7710094" y="3484003"/>
            <a:ext cx="3959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8. Bandas de acero en tubo de gas de 20 mm de forma segura apretado </a:t>
            </a:r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378EB-73A1-4200-9537-254E1E930316}"/>
              </a:ext>
            </a:extLst>
          </p:cNvPr>
          <p:cNvSpPr/>
          <p:nvPr/>
        </p:nvSpPr>
        <p:spPr>
          <a:xfrm>
            <a:off x="3435360" y="3484003"/>
            <a:ext cx="409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7. La marca en el tubo de salida del tanque de gasolina está orientada hacia arriba </a:t>
            </a:r>
          </a:p>
        </p:txBody>
      </p:sp>
    </p:spTree>
    <p:extLst>
      <p:ext uri="{BB962C8B-B14F-4D97-AF65-F5344CB8AC3E}">
        <p14:creationId xmlns:p14="http://schemas.microsoft.com/office/powerpoint/2010/main" val="7690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תמונה 23">
            <a:extLst>
              <a:ext uri="{FF2B5EF4-FFF2-40B4-BE49-F238E27FC236}">
                <a16:creationId xmlns:a16="http://schemas.microsoft.com/office/drawing/2014/main" id="{720DF343-BE02-473F-A6CB-11C7047A3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35" y="4253834"/>
            <a:ext cx="3998620" cy="2060087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196AA3C-C898-473B-91A7-B64C30383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05" y="4210321"/>
            <a:ext cx="3998620" cy="2111616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CA4E76D0-0BF8-4298-9561-09BB9FC84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48" y="1302783"/>
            <a:ext cx="3762912" cy="191440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AB3711E-0793-47D4-B229-C6A041317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235" y="1236331"/>
            <a:ext cx="3813087" cy="2136121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21" name="תיבת טקסט 7">
            <a:extLst>
              <a:ext uri="{FF2B5EF4-FFF2-40B4-BE49-F238E27FC236}">
                <a16:creationId xmlns:a16="http://schemas.microsoft.com/office/drawing/2014/main" id="{95168014-DE02-4C8D-AE41-64F933BAE091}"/>
              </a:ext>
            </a:extLst>
          </p:cNvPr>
          <p:cNvSpPr txBox="1"/>
          <p:nvPr/>
        </p:nvSpPr>
        <p:spPr>
          <a:xfrm>
            <a:off x="521322" y="515486"/>
            <a:ext cx="3142272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INSTALACIÓN</a:t>
            </a:r>
          </a:p>
          <a:p>
            <a:pPr algn="l" rtl="0"/>
            <a:r>
              <a:rPr lang="x-none" b="1" i="0" u="none" baseline="0">
                <a:latin typeface="+mj-lt"/>
                <a:ea typeface="+mj-lt"/>
                <a:cs typeface="+mj-lt"/>
              </a:rPr>
              <a:t>COMPROBAR</a:t>
            </a:r>
            <a:endParaRPr dirty="0">
              <a:latin typeface="+mj-lt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99C59FA3-487C-4AB3-952A-7BD01EA96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667" y="3498223"/>
            <a:ext cx="280522" cy="284119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C44BCD56-1F12-4902-8102-B4A337712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1936" y="3493215"/>
            <a:ext cx="280522" cy="284119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A0AB5609-71BA-4FB9-AD20-359DA78C7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183" y="561331"/>
            <a:ext cx="280522" cy="284119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83CCE3BA-3A94-4CAF-9E47-78BFBDC7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819" y="456739"/>
            <a:ext cx="280522" cy="284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D3B75A-22DF-4A63-8E88-68C62C6196CA}"/>
              </a:ext>
            </a:extLst>
          </p:cNvPr>
          <p:cNvSpPr/>
          <p:nvPr/>
        </p:nvSpPr>
        <p:spPr>
          <a:xfrm>
            <a:off x="3506440" y="533694"/>
            <a:ext cx="3590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9.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Todos los conectores de gas atornillados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37671-6CC8-47B9-B487-9C59A774C356}"/>
              </a:ext>
            </a:extLst>
          </p:cNvPr>
          <p:cNvSpPr/>
          <p:nvPr/>
        </p:nvSpPr>
        <p:spPr>
          <a:xfrm>
            <a:off x="10050299" y="1655015"/>
            <a:ext cx="77619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x-none" sz="1400" b="0" i="1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cerrado</a:t>
            </a:r>
            <a:endParaRPr lang="x-none" sz="1400" i="1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37671-6CC8-47B9-B487-9C59A774C356}"/>
              </a:ext>
            </a:extLst>
          </p:cNvPr>
          <p:cNvSpPr/>
          <p:nvPr/>
        </p:nvSpPr>
        <p:spPr>
          <a:xfrm>
            <a:off x="5715001" y="4855415"/>
            <a:ext cx="7578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x-none" sz="1400" b="0" i="1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cerrado</a:t>
            </a:r>
            <a:endParaRPr lang="x-none" sz="1400" i="1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37671-6CC8-47B9-B487-9C59A774C356}"/>
              </a:ext>
            </a:extLst>
          </p:cNvPr>
          <p:cNvSpPr/>
          <p:nvPr/>
        </p:nvSpPr>
        <p:spPr>
          <a:xfrm>
            <a:off x="7434832" y="438415"/>
            <a:ext cx="3944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b="0" i="0" u="none" baseline="0" dirty="0" smtClean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10. </a:t>
            </a:r>
            <a:r>
              <a:rPr lang="x-none" b="0" i="0" u="none" baseline="0" dirty="0" smtClean="0">
                <a:latin typeface="+mj-lt"/>
                <a:ea typeface="+mj-lt"/>
                <a:cs typeface="+mj-lt"/>
              </a:rPr>
              <a:t>Válvula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de gas cerrada (hasta que se complete la activación) y válvula de gas a nivel del suelo </a:t>
            </a:r>
            <a:endParaRPr lang="x-none" dirty="0">
              <a:solidFill>
                <a:srgbClr val="211D1E"/>
              </a:solidFill>
              <a:latin typeface="+mj-lt"/>
            </a:endParaRPr>
          </a:p>
          <a:p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C1A4D-7448-4DB3-88F6-FB91BCCA968B}"/>
              </a:ext>
            </a:extLst>
          </p:cNvPr>
          <p:cNvSpPr/>
          <p:nvPr/>
        </p:nvSpPr>
        <p:spPr>
          <a:xfrm>
            <a:off x="7484667" y="3460539"/>
            <a:ext cx="389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0" i="0" u="none" baseline="0" dirty="0" smtClean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12. </a:t>
            </a:r>
            <a:r>
              <a:rPr lang="x-none" b="0" i="0" u="none" baseline="0" dirty="0" smtClean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Digestor </a:t>
            </a:r>
            <a:r>
              <a:rPr lang="x-none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lleno hasta que el agua fluya del fertilizante </a:t>
            </a:r>
            <a:endParaRPr lang="x-none" dirty="0">
              <a:solidFill>
                <a:srgbClr val="211D1E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378EB-73A1-4200-9537-254E1E930316}"/>
              </a:ext>
            </a:extLst>
          </p:cNvPr>
          <p:cNvSpPr/>
          <p:nvPr/>
        </p:nvSpPr>
        <p:spPr>
          <a:xfrm>
            <a:off x="3441235" y="3460540"/>
            <a:ext cx="3548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0" i="0" u="none" baseline="0" dirty="0" smtClean="0">
                <a:latin typeface="+mj-lt"/>
                <a:ea typeface="+mj-lt"/>
                <a:cs typeface="+mj-lt"/>
              </a:rPr>
              <a:t>11. </a:t>
            </a:r>
            <a:r>
              <a:rPr lang="x-none" b="0" i="0" u="none" baseline="0" dirty="0" smtClean="0">
                <a:latin typeface="+mj-lt"/>
                <a:ea typeface="+mj-lt"/>
                <a:cs typeface="+mj-lt"/>
              </a:rPr>
              <a:t>Válvula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de salida de drenaje de agua cerrada </a:t>
            </a:r>
          </a:p>
        </p:txBody>
      </p:sp>
    </p:spTree>
    <p:extLst>
      <p:ext uri="{BB962C8B-B14F-4D97-AF65-F5344CB8AC3E}">
        <p14:creationId xmlns:p14="http://schemas.microsoft.com/office/powerpoint/2010/main" val="3476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תיבת טקסט 13"/>
          <p:cNvSpPr txBox="1"/>
          <p:nvPr/>
        </p:nvSpPr>
        <p:spPr>
          <a:xfrm>
            <a:off x="4684908" y="3000096"/>
            <a:ext cx="4639123" cy="105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rtl="0"/>
            <a:r>
              <a:rPr lang="x-none" b="0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COMPROBAR TUBO DE GAS</a:t>
            </a:r>
          </a:p>
          <a:p>
            <a:pPr rtl="0"/>
            <a:r>
              <a:rPr lang="x-none" b="0" i="0" u="none" baseline="0" dirty="0">
                <a:latin typeface="Encode Sans Condensed" pitchFamily="2" charset="77"/>
                <a:ea typeface="Encode Sans Condensed" pitchFamily="2" charset="77"/>
                <a:cs typeface="Encode Sans Condensed" pitchFamily="2" charset="77"/>
              </a:rPr>
              <a:t>INSTALACIÓN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57EA0B1-0BEF-4C4C-8AFF-888A18655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361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FBFBB-F2E1-5748-AAD3-9B8B8AABA21C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BD648-1A16-4281-81FE-D0A192A08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50" y="3000096"/>
            <a:ext cx="745718" cy="7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363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תיבת טקסט 13"/>
          <p:cNvSpPr txBox="1"/>
          <p:nvPr/>
        </p:nvSpPr>
        <p:spPr>
          <a:xfrm>
            <a:off x="4593468" y="3000096"/>
            <a:ext cx="4639123" cy="10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rtl="0"/>
            <a:r>
              <a:rPr lang="x-none" b="0" i="0" u="none" baseline="0" dirty="0">
                <a:latin typeface="+mj-lt"/>
                <a:ea typeface="+mj-lt"/>
                <a:cs typeface="+mj-lt"/>
              </a:rPr>
              <a:t>CONSULTAR ANTES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 </a:t>
            </a:r>
          </a:p>
          <a:p>
            <a:pPr rtl="0"/>
            <a:r>
              <a:rPr lang="x-none" b="0" i="0" u="none" baseline="0" dirty="0">
                <a:latin typeface="+mj-lt"/>
                <a:ea typeface="+mj-lt"/>
                <a:cs typeface="+mj-lt"/>
              </a:rPr>
              <a:t>INSTALACIÓN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 </a:t>
            </a:r>
            <a:endParaRPr b="1" dirty="0">
              <a:latin typeface="+mj-lt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57EA0B1-0BEF-4C4C-8AFF-888A18655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361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FBFBB-F2E1-5748-AAD3-9B8B8AABA21C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34FA8-7923-4E6F-B0DA-00E5D617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17" y="3000096"/>
            <a:ext cx="745718" cy="7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564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13D06846-9D9A-5647-AA4D-1260D120A71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2166" r="3859"/>
          <a:stretch/>
        </p:blipFill>
        <p:spPr>
          <a:xfrm>
            <a:off x="8528409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3142272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INSTALACIÓN DE TUBERÍAS DE GAS</a:t>
            </a: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7BEDA4-F619-4AE8-A187-99733EE26FD6}"/>
              </a:ext>
            </a:extLst>
          </p:cNvPr>
          <p:cNvSpPr/>
          <p:nvPr/>
        </p:nvSpPr>
        <p:spPr>
          <a:xfrm>
            <a:off x="3663592" y="507703"/>
            <a:ext cx="8553499" cy="4121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x-none" sz="2400" b="1" i="0" u="sng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Compruebe lo siguiente: </a:t>
            </a:r>
          </a:p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La tubería de gas está en ángulo y apretada.</a:t>
            </a:r>
          </a:p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Hay </a:t>
            </a:r>
            <a:r>
              <a:rPr lang="x-none" sz="2200" b="1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NO</a:t>
            </a:r>
            <a:r>
              <a:rPr lang="x-none" sz="2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 grietas en la tubería de gas</a:t>
            </a:r>
          </a:p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Los kits de drenaje están en los puntos más bajos.</a:t>
            </a:r>
          </a:p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La estufa está conectada correctamente con la banda dorada. </a:t>
            </a:r>
          </a:p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0" i="0" u="none" baseline="0" dirty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La tubería de 10 mm es lo más corta </a:t>
            </a:r>
            <a:r>
              <a:rPr lang="x-none" sz="2200" b="0" i="0" u="none" baseline="0" dirty="0" smtClean="0">
                <a:solidFill>
                  <a:srgbClr val="211D1E"/>
                </a:solidFill>
                <a:latin typeface="+mj-lt"/>
                <a:ea typeface="+mj-lt"/>
                <a:cs typeface="+mj-lt"/>
              </a:rPr>
              <a:t>posible</a:t>
            </a:r>
            <a:endParaRPr lang="x-none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6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2" descr="תמונה 2">
            <a:extLst>
              <a:ext uri="{FF2B5EF4-FFF2-40B4-BE49-F238E27FC236}">
                <a16:creationId xmlns:a16="http://schemas.microsoft.com/office/drawing/2014/main" id="{A710A2B5-C03F-1349-B724-C2918602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0"/>
            <a:ext cx="11562870" cy="65059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1DCC7D-4C67-FF41-AB63-65ED9D99CFCB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2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AA92CF75-3C71-5E48-A043-EB770E3A3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590941" y="3731437"/>
            <a:ext cx="5041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x-none" sz="3000" b="1" i="0" u="none" baseline="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¡Gracias!</a:t>
            </a:r>
          </a:p>
          <a:p>
            <a:pPr algn="ctr" rtl="0"/>
            <a:r>
              <a:rPr lang="x-none" sz="3000" b="0" i="0" u="none" baseline="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¿Alguna pregunta?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A83E63-49FC-AF4C-9FE5-4DDD00AE000E}"/>
              </a:ext>
            </a:extLst>
          </p:cNvPr>
          <p:cNvGrpSpPr/>
          <p:nvPr/>
        </p:nvGrpSpPr>
        <p:grpSpPr>
          <a:xfrm>
            <a:off x="2670301" y="2806402"/>
            <a:ext cx="882503" cy="882503"/>
            <a:chOff x="2796932" y="1637414"/>
            <a:chExt cx="882503" cy="8825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A4AC4A-56A3-E145-A459-85D783CE5354}"/>
                </a:ext>
              </a:extLst>
            </p:cNvPr>
            <p:cNvSpPr/>
            <p:nvPr/>
          </p:nvSpPr>
          <p:spPr>
            <a:xfrm>
              <a:off x="2796932" y="1637414"/>
              <a:ext cx="882503" cy="882503"/>
            </a:xfrm>
            <a:prstGeom prst="ellipse">
              <a:avLst/>
            </a:prstGeom>
            <a:solidFill>
              <a:srgbClr val="FFD8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x-non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B4385A1-4355-DB46-8C8E-09D3E72E1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115" y="1725024"/>
              <a:ext cx="604136" cy="707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8449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מלבן 10"/>
          <p:cNvSpPr/>
          <p:nvPr/>
        </p:nvSpPr>
        <p:spPr>
          <a:xfrm>
            <a:off x="-112734" y="1"/>
            <a:ext cx="2750187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sp>
        <p:nvSpPr>
          <p:cNvPr id="118" name="תיבת טקסט 7"/>
          <p:cNvSpPr txBox="1"/>
          <p:nvPr/>
        </p:nvSpPr>
        <p:spPr>
          <a:xfrm>
            <a:off x="289152" y="574355"/>
            <a:ext cx="2398630" cy="846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rtl="0">
              <a:lnSpc>
                <a:spcPts val="3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x-none" sz="2400" b="1" i="0" u="none" baseline="0" dirty="0">
                <a:latin typeface="+mj-lt"/>
                <a:ea typeface="+mj-lt"/>
                <a:cs typeface="+mj-lt"/>
              </a:rPr>
              <a:t>ANTES DE LA </a:t>
            </a:r>
            <a:r>
              <a:rPr lang="x-none" sz="2400" b="1" i="0" u="none" baseline="0" dirty="0" smtClean="0">
                <a:latin typeface="+mj-lt"/>
                <a:ea typeface="+mj-lt"/>
                <a:cs typeface="+mj-lt"/>
              </a:rPr>
              <a:t>INSTALACIÓN</a:t>
            </a:r>
            <a:endParaRPr b="1" dirty="0">
              <a:latin typeface="+mj-lt"/>
            </a:endParaRPr>
          </a:p>
        </p:txBody>
      </p:sp>
      <p:pic>
        <p:nvPicPr>
          <p:cNvPr id="121" name="תמונה 13" descr="תמונה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70453" y="6111394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01B21-1661-41D0-AE96-EFEA3146E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99606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72129-A954-44A9-8534-C2FE5FCA6FBE}"/>
              </a:ext>
            </a:extLst>
          </p:cNvPr>
          <p:cNvSpPr txBox="1"/>
          <p:nvPr/>
        </p:nvSpPr>
        <p:spPr>
          <a:xfrm>
            <a:off x="9443513" y="3192146"/>
            <a:ext cx="1045028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+mj-cs"/>
                <a:sym typeface="Helvetica"/>
              </a:rPr>
              <a:t>40 metros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AA107-1C03-4C0B-A587-4049C3137786}"/>
              </a:ext>
            </a:extLst>
          </p:cNvPr>
          <p:cNvSpPr txBox="1"/>
          <p:nvPr/>
        </p:nvSpPr>
        <p:spPr>
          <a:xfrm>
            <a:off x="2836506" y="574355"/>
            <a:ext cx="3060441" cy="5539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Requerimientos de área para alimentar y usar el fertilizante cómodamente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"/>
              </a:rPr>
              <a:t/>
            </a:r>
            <a:b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"/>
              </a:rPr>
            </a:br>
            <a:r>
              <a:rPr kumimoji="0" lang="x-none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- HBG 2: </a:t>
            </a:r>
            <a:r>
              <a:rPr lang="x-none" sz="1600" b="1" i="0" u="none" baseline="0" dirty="0">
                <a:latin typeface="+mj-lt"/>
                <a:ea typeface="+mj-lt"/>
                <a:cs typeface="+mj-lt"/>
              </a:rPr>
              <a:t>2 x 3.3 metros</a:t>
            </a:r>
            <a:r>
              <a:rPr lang="x-none" sz="1600" b="1" dirty="0">
                <a:latin typeface="+mj-lt"/>
              </a:rPr>
              <a:t/>
            </a:r>
            <a:br>
              <a:rPr lang="x-none" sz="1600" b="1" dirty="0">
                <a:latin typeface="+mj-lt"/>
              </a:rPr>
            </a:br>
            <a:r>
              <a:rPr lang="x-none" sz="1600" b="1" i="0" u="none" baseline="0" dirty="0">
                <a:latin typeface="+mj-lt"/>
                <a:ea typeface="+mj-lt"/>
                <a:cs typeface="+mj-lt"/>
              </a:rPr>
              <a:t>- HBG 4: 2.5 x 4.2 metros</a:t>
            </a:r>
            <a:r>
              <a:rPr lang="x-none" sz="1600" b="1" dirty="0">
                <a:latin typeface="+mj-lt"/>
              </a:rPr>
              <a:t/>
            </a:r>
            <a:br>
              <a:rPr lang="x-none" sz="1600" b="1" dirty="0">
                <a:latin typeface="+mj-lt"/>
              </a:rPr>
            </a:br>
            <a:r>
              <a:rPr lang="x-none" sz="1600" b="1" i="0" u="none" baseline="0" dirty="0">
                <a:latin typeface="+mj-lt"/>
                <a:ea typeface="+mj-lt"/>
                <a:cs typeface="+mj-lt"/>
              </a:rPr>
              <a:t>- HBG 2: 2.7 x 5.2 metros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x-none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Superficie </a:t>
            </a:r>
            <a:r>
              <a:rPr kumimoji="0" lang="x-none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nivelada, firme </a:t>
            </a: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y plana </a:t>
            </a: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Wingdings" panose="05000000000000000000" pitchFamily="2" charset="2"/>
              </a:rPr>
              <a:t> No sobre paletas de madera o superficies elevadas débiles</a:t>
            </a: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Wingdings" panose="05000000000000000000" pitchFamily="2" charset="2"/>
              </a:rPr>
              <a:t/>
            </a:r>
            <a:b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Wingdings" panose="05000000000000000000" pitchFamily="2" charset="2"/>
              </a:rPr>
            </a:b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Wingdings" panose="05000000000000000000" pitchFamily="2" charset="2"/>
              </a:rPr>
              <a:t> No hay objetos afilados alrededor</a:t>
            </a: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Wingdings" panose="05000000000000000000" pitchFamily="2" charset="2"/>
              </a:rPr>
              <a:t/>
            </a:r>
            <a:b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Wingdings" panose="05000000000000000000" pitchFamily="2" charset="2"/>
              </a:rPr>
            </a:b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Wingdings" panose="05000000000000000000" pitchFamily="2" charset="2"/>
              </a:rPr>
              <a:t> No hay sistema de alcantarillado debajo </a:t>
            </a: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Wingdings" panose="05000000000000000000" pitchFamily="2" charset="2"/>
              </a:rPr>
              <a:t/>
            </a:r>
            <a:b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Wingdings" panose="05000000000000000000" pitchFamily="2" charset="2"/>
              </a:rPr>
            </a:br>
            <a:r>
              <a:rPr kumimoji="0" lang="x-non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Wingdings" panose="05000000000000000000" pitchFamily="2" charset="2"/>
              </a:rPr>
              <a:t> No hay caja de electricidad en un radio de 5 </a:t>
            </a:r>
            <a:r>
              <a:rPr kumimoji="0" lang="x-none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Wingdings" panose="05000000000000000000" pitchFamily="2" charset="2"/>
              </a:rPr>
              <a:t>metros</a:t>
            </a:r>
            <a:endParaRPr kumimoji="0" lang="x-none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x-non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Zona soleada</a:t>
            </a:r>
            <a:endParaRPr kumimoji="0" lang="x-none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x-none" b="0" i="0" u="none" baseline="0" dirty="0" smtClean="0">
                <a:latin typeface="+mj-lt"/>
                <a:ea typeface="+mj-lt"/>
                <a:cs typeface="+mj-lt"/>
              </a:rPr>
              <a:t>Hasta 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40 metros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de la estufa</a:t>
            </a: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72129-A954-44A9-8534-C2FE5FCA6FBE}"/>
              </a:ext>
            </a:extLst>
          </p:cNvPr>
          <p:cNvSpPr txBox="1"/>
          <p:nvPr/>
        </p:nvSpPr>
        <p:spPr>
          <a:xfrm>
            <a:off x="6535720" y="6194655"/>
            <a:ext cx="1904192" cy="4616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+mj-cs"/>
                <a:sym typeface="Helvetica"/>
              </a:rPr>
              <a:t>No poner en una tarima de madera o ladrillos</a:t>
            </a:r>
          </a:p>
        </p:txBody>
      </p:sp>
      <p:sp>
        <p:nvSpPr>
          <p:cNvPr id="10" name="תיבת טקסט 7"/>
          <p:cNvSpPr txBox="1"/>
          <p:nvPr/>
        </p:nvSpPr>
        <p:spPr>
          <a:xfrm>
            <a:off x="7321527" y="343524"/>
            <a:ext cx="395302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rtl="0"/>
            <a:r>
              <a:rPr lang="x-none" sz="2400" b="1" i="0" u="none" baseline="0" dirty="0">
                <a:latin typeface="+mj-lt"/>
                <a:ea typeface="+mj-lt"/>
                <a:cs typeface="+mj-lt"/>
              </a:rPr>
              <a:t>PREPARAR UNA UBICACIÓN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תיבת טקסט 13"/>
          <p:cNvSpPr txBox="1"/>
          <p:nvPr/>
        </p:nvSpPr>
        <p:spPr>
          <a:xfrm>
            <a:off x="4364868" y="3000096"/>
            <a:ext cx="6470772" cy="104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COMPROBAR DURANTE LA INSTALACIÓN</a:t>
            </a:r>
            <a:endParaRPr b="1" dirty="0">
              <a:latin typeface="+mj-lt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57EA0B1-0BEF-4C4C-8AFF-888A18655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361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FBFBB-F2E1-5748-AAD3-9B8B8AABA21C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02FFD-B61D-4B91-A79A-6AA4C755A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17" y="3000096"/>
            <a:ext cx="745718" cy="7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381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88B7466-48AB-43CB-94A2-B0C31CF90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377" y="3778636"/>
            <a:ext cx="4834327" cy="2724476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15486"/>
            <a:ext cx="2793351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CONSEJOS PARA LA INSTALACIÓN</a:t>
            </a:r>
            <a:endParaRPr dirty="0"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4A44A-15FF-4B62-8D7A-01D9D6A1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94" y="885823"/>
            <a:ext cx="8678441" cy="28928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0E28DD-9AAE-40FC-9D12-B55C1DFB4F39}"/>
              </a:ext>
            </a:extLst>
          </p:cNvPr>
          <p:cNvCxnSpPr>
            <a:cxnSpLocks/>
          </p:cNvCxnSpPr>
          <p:nvPr/>
        </p:nvCxnSpPr>
        <p:spPr>
          <a:xfrm flipH="1">
            <a:off x="10245014" y="2248678"/>
            <a:ext cx="849084" cy="7800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28B1500-EA32-40CB-9D67-EA6F7883A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90451">
            <a:off x="11136828" y="1446934"/>
            <a:ext cx="1083997" cy="912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DCC774-4013-413A-AB20-401BC59E860E}"/>
              </a:ext>
            </a:extLst>
          </p:cNvPr>
          <p:cNvSpPr txBox="1"/>
          <p:nvPr/>
        </p:nvSpPr>
        <p:spPr>
          <a:xfrm>
            <a:off x="3757044" y="539355"/>
            <a:ext cx="687666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+mj-cs"/>
                <a:sym typeface="Helvetica"/>
              </a:rPr>
              <a:t>1. Compruebe que el </a:t>
            </a:r>
            <a:r>
              <a:rPr kumimoji="0" lang="x-non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+mj-cs"/>
                <a:sym typeface="Helvetica"/>
              </a:rPr>
              <a:t>forro interior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+mj-cs"/>
                <a:sym typeface="Helvetica"/>
              </a:rPr>
              <a:t> está en el lado correcto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080825-2187-45AC-A0AA-25DC498B13BD}"/>
              </a:ext>
            </a:extLst>
          </p:cNvPr>
          <p:cNvSpPr txBox="1"/>
          <p:nvPr/>
        </p:nvSpPr>
        <p:spPr>
          <a:xfrm>
            <a:off x="3757044" y="3574957"/>
            <a:ext cx="751750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2. Verifique que el </a:t>
            </a:r>
            <a:r>
              <a:rPr kumimoji="0" lang="x-non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sello de labios de 110 mm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 esté en </a:t>
            </a:r>
            <a:r>
              <a:rPr kumimoji="0" lang="x-non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el lado correcto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CC774-4013-413A-AB20-401BC59E860E}"/>
              </a:ext>
            </a:extLst>
          </p:cNvPr>
          <p:cNvSpPr txBox="1"/>
          <p:nvPr/>
        </p:nvSpPr>
        <p:spPr>
          <a:xfrm>
            <a:off x="4431986" y="1178721"/>
            <a:ext cx="193223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sz="1400" b="1" i="0" u="none" baseline="0" dirty="0">
                <a:latin typeface="+mj-lt"/>
                <a:cs typeface="+mj-cs"/>
              </a:rPr>
              <a:t>atrás</a:t>
            </a:r>
          </a:p>
          <a:p>
            <a:pPr algn="l" rtl="0"/>
            <a:r>
              <a:rPr lang="x-none" sz="1400" b="0" i="0" u="none" baseline="0" dirty="0">
                <a:latin typeface="+mj-lt"/>
                <a:cs typeface="+mj-cs"/>
              </a:rPr>
              <a:t>(Gas, fertilizante fuera)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+mj-cs"/>
              <a:sym typeface="Helvetic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CC774-4013-413A-AB20-401BC59E860E}"/>
              </a:ext>
            </a:extLst>
          </p:cNvPr>
          <p:cNvSpPr txBox="1"/>
          <p:nvPr/>
        </p:nvSpPr>
        <p:spPr>
          <a:xfrm>
            <a:off x="9226296" y="1178721"/>
            <a:ext cx="2148840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r" rtl="0"/>
            <a:r>
              <a:rPr lang="x-none" sz="1400" b="1" i="0" u="none" baseline="0" dirty="0">
                <a:latin typeface="+mj-lt"/>
                <a:cs typeface="+mj-cs"/>
              </a:rPr>
              <a:t>frente</a:t>
            </a:r>
          </a:p>
          <a:p>
            <a:pPr algn="r" rtl="0"/>
            <a:r>
              <a:rPr lang="x-none" sz="1400" b="0" i="0" u="none" baseline="0" dirty="0">
                <a:latin typeface="+mj-lt"/>
                <a:cs typeface="+mj-cs"/>
              </a:rPr>
              <a:t>(entrada de sumidero, entrada de residuos)</a:t>
            </a:r>
            <a:endParaRPr kumimoji="0" lang="x-none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28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B0342-011D-462A-A495-F10EA7A0037E}"/>
              </a:ext>
            </a:extLst>
          </p:cNvPr>
          <p:cNvSpPr txBox="1"/>
          <p:nvPr/>
        </p:nvSpPr>
        <p:spPr>
          <a:xfrm>
            <a:off x="3757044" y="3553812"/>
            <a:ext cx="736504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>
                <a:latin typeface="+mj-lt"/>
                <a:ea typeface="+mj-lt"/>
                <a:cs typeface="+mj-lt"/>
              </a:rPr>
              <a:t>4</a:t>
            </a:r>
            <a:r>
              <a:rPr kumimoji="0" lang="x-non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lang="x-none" b="0" i="0" u="none" baseline="0">
                <a:latin typeface="+mj-lt"/>
                <a:ea typeface="+mj-lt"/>
                <a:cs typeface="+mj-lt"/>
              </a:rPr>
              <a:t>Fije los </a:t>
            </a:r>
            <a:r>
              <a:rPr lang="x-none" b="1" i="0" u="none" baseline="0">
                <a:latin typeface="+mj-lt"/>
                <a:ea typeface="+mj-lt"/>
                <a:cs typeface="+mj-lt"/>
              </a:rPr>
              <a:t>cordones largos</a:t>
            </a:r>
            <a:r>
              <a:rPr lang="x-none" b="0" i="0" u="none" baseline="0">
                <a:latin typeface="+mj-lt"/>
                <a:ea typeface="+mj-lt"/>
                <a:cs typeface="+mj-lt"/>
              </a:rPr>
              <a:t> a los</a:t>
            </a:r>
            <a:r>
              <a:rPr lang="x-none" b="1" i="0" u="none" baseline="0">
                <a:latin typeface="+mj-lt"/>
                <a:ea typeface="+mj-lt"/>
                <a:cs typeface="+mj-lt"/>
              </a:rPr>
              <a:t> clips inferiores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C0CBF-0C6B-4DDE-A7E3-FB96A52B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84" y="1327966"/>
            <a:ext cx="3438250" cy="2031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D3194-FAAA-468D-ABEB-9DD504897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057" y="1584298"/>
            <a:ext cx="3617654" cy="17223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FF190C-B04B-4F76-B854-5E88DDDB1A87}"/>
              </a:ext>
            </a:extLst>
          </p:cNvPr>
          <p:cNvSpPr txBox="1"/>
          <p:nvPr/>
        </p:nvSpPr>
        <p:spPr>
          <a:xfrm>
            <a:off x="3757044" y="597795"/>
            <a:ext cx="749567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 dirty="0">
                <a:latin typeface="+mj-lt"/>
                <a:ea typeface="+mj-lt"/>
                <a:cs typeface="+mj-lt"/>
              </a:rPr>
              <a:t>3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kumimoji="0" lang="x-non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Mantener el cartón dentro 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para no dañar el forro interior e insertar correctamente el rebosadero combinado</a:t>
            </a:r>
            <a:endParaRPr lang="x-none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F9A38-80DA-47B9-B99A-D494D29AA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84" y="4360182"/>
            <a:ext cx="3154564" cy="19731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2FBAE-E97E-4E81-AD69-66286823B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234" y="4200139"/>
            <a:ext cx="4165285" cy="2227711"/>
          </a:xfrm>
          <a:prstGeom prst="rect">
            <a:avLst/>
          </a:prstGeom>
        </p:spPr>
      </p:pic>
      <p:sp>
        <p:nvSpPr>
          <p:cNvPr id="14" name="תיבת טקסט 7">
            <a:extLst>
              <a:ext uri="{FF2B5EF4-FFF2-40B4-BE49-F238E27FC236}">
                <a16:creationId xmlns:a16="http://schemas.microsoft.com/office/drawing/2014/main" id="{029420AD-CFA4-4D48-98C9-9C636232ED22}"/>
              </a:ext>
            </a:extLst>
          </p:cNvPr>
          <p:cNvSpPr txBox="1"/>
          <p:nvPr/>
        </p:nvSpPr>
        <p:spPr>
          <a:xfrm>
            <a:off x="521322" y="515486"/>
            <a:ext cx="2793351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CONSEJOS PARA LA INSTALACIÓN</a:t>
            </a:r>
            <a:endParaRPr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DCC774-4013-413A-AB20-401BC59E860E}"/>
              </a:ext>
            </a:extLst>
          </p:cNvPr>
          <p:cNvSpPr txBox="1"/>
          <p:nvPr/>
        </p:nvSpPr>
        <p:spPr>
          <a:xfrm>
            <a:off x="4354178" y="4368802"/>
            <a:ext cx="373826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sz="1400" b="1" i="0" u="none" baseline="0" dirty="0">
                <a:latin typeface="+mj-lt"/>
                <a:cs typeface="+mj-cs"/>
              </a:rPr>
              <a:t> Orientación del fregadero de entrada: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+mj-cs"/>
              <a:sym typeface="Helvetic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CC774-4013-413A-AB20-401BC59E860E}"/>
              </a:ext>
            </a:extLst>
          </p:cNvPr>
          <p:cNvSpPr txBox="1"/>
          <p:nvPr/>
        </p:nvSpPr>
        <p:spPr>
          <a:xfrm>
            <a:off x="6073303" y="5207153"/>
            <a:ext cx="1054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sz="1200" b="0" i="0" u="none" baseline="0" dirty="0">
                <a:latin typeface="+mj-lt"/>
                <a:cs typeface="+mj-cs"/>
              </a:rPr>
              <a:t>cordón largo hacia </a:t>
            </a:r>
            <a:r>
              <a:rPr lang="x-none" sz="1200" b="1" i="0" u="none" baseline="0" dirty="0">
                <a:latin typeface="+mj-lt"/>
                <a:cs typeface="+mj-cs"/>
              </a:rPr>
              <a:t>frente</a:t>
            </a:r>
            <a:endParaRPr kumimoji="0" lang="x-non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+mj-cs"/>
              <a:sym typeface="Helvetic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DCC774-4013-413A-AB20-401BC59E860E}"/>
              </a:ext>
            </a:extLst>
          </p:cNvPr>
          <p:cNvSpPr txBox="1"/>
          <p:nvPr/>
        </p:nvSpPr>
        <p:spPr>
          <a:xfrm>
            <a:off x="3806847" y="5614245"/>
            <a:ext cx="150897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sz="1200" b="0" i="0" u="none" baseline="0" dirty="0">
                <a:latin typeface="+mj-lt"/>
                <a:cs typeface="+mj-cs"/>
              </a:rPr>
              <a:t>cordón corto y ranura del émbolo hacia </a:t>
            </a:r>
            <a:r>
              <a:rPr lang="x-none" sz="1200" b="1" i="0" u="none" baseline="0" dirty="0">
                <a:latin typeface="+mj-lt"/>
                <a:cs typeface="+mj-cs"/>
              </a:rPr>
              <a:t>atrás</a:t>
            </a:r>
            <a:endParaRPr kumimoji="0" lang="x-none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738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C50CE2-6B91-4EFB-A016-9B3F8DC7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04" y="4010271"/>
            <a:ext cx="3758778" cy="2585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3446A0-F6F1-41B3-8954-3A71A036F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778" y="901802"/>
            <a:ext cx="8357118" cy="1945191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B0342-011D-462A-A495-F10EA7A0037E}"/>
              </a:ext>
            </a:extLst>
          </p:cNvPr>
          <p:cNvSpPr txBox="1"/>
          <p:nvPr/>
        </p:nvSpPr>
        <p:spPr>
          <a:xfrm>
            <a:off x="3617085" y="504925"/>
            <a:ext cx="736504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>
                <a:latin typeface="+mj-lt"/>
                <a:ea typeface="+mj-lt"/>
                <a:cs typeface="+mj-lt"/>
              </a:rPr>
              <a:t>5</a:t>
            </a:r>
            <a:r>
              <a:rPr kumimoji="0" lang="x-non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lang="x-none" b="0" i="0" u="none" baseline="0">
                <a:latin typeface="+mj-lt"/>
                <a:ea typeface="+mj-lt"/>
                <a:cs typeface="+mj-lt"/>
              </a:rPr>
              <a:t>Estirar el revestimiento interior del digestor con las </a:t>
            </a:r>
            <a:r>
              <a:rPr lang="x-none" b="1" i="0" u="none" baseline="0">
                <a:latin typeface="+mj-lt"/>
                <a:ea typeface="+mj-lt"/>
                <a:cs typeface="+mj-lt"/>
              </a:rPr>
              <a:t>4 cuerdas de las esquinas</a:t>
            </a:r>
            <a:r>
              <a:rPr lang="x-none" b="0" i="0" u="none" baseline="0">
                <a:latin typeface="+mj-lt"/>
                <a:ea typeface="+mj-lt"/>
                <a:cs typeface="+mj-lt"/>
              </a:rPr>
              <a:t> con la</a:t>
            </a:r>
            <a:r>
              <a:rPr lang="x-none" b="1" i="0" u="none" baseline="0">
                <a:latin typeface="+mj-lt"/>
                <a:ea typeface="+mj-lt"/>
                <a:cs typeface="+mj-lt"/>
              </a:rPr>
              <a:t> ayuda de otra persona </a:t>
            </a:r>
          </a:p>
        </p:txBody>
      </p:sp>
      <p:sp>
        <p:nvSpPr>
          <p:cNvPr id="20" name="תיבת טקסט 7">
            <a:extLst>
              <a:ext uri="{FF2B5EF4-FFF2-40B4-BE49-F238E27FC236}">
                <a16:creationId xmlns:a16="http://schemas.microsoft.com/office/drawing/2014/main" id="{1435BFC9-5FC6-4997-BCC7-1F37CA207BD8}"/>
              </a:ext>
            </a:extLst>
          </p:cNvPr>
          <p:cNvSpPr txBox="1"/>
          <p:nvPr/>
        </p:nvSpPr>
        <p:spPr>
          <a:xfrm>
            <a:off x="521322" y="515486"/>
            <a:ext cx="2835658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CONSEJOS PARA LA INSTALACIÓN</a:t>
            </a:r>
            <a:endParaRPr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F588B-1B87-469C-A10B-1297E9402FAA}"/>
              </a:ext>
            </a:extLst>
          </p:cNvPr>
          <p:cNvSpPr txBox="1"/>
          <p:nvPr/>
        </p:nvSpPr>
        <p:spPr>
          <a:xfrm>
            <a:off x="3543306" y="3619625"/>
            <a:ext cx="736504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 dirty="0">
                <a:latin typeface="+mj-lt"/>
                <a:ea typeface="+mj-lt"/>
                <a:cs typeface="+mj-lt"/>
              </a:rPr>
              <a:t>7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El cable debe garantizar que el 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desbordamiento combinado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 se ajuste en un 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ángulo de 90 grados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D4939-0351-4631-8ADD-12645D3BFDF0}"/>
              </a:ext>
            </a:extLst>
          </p:cNvPr>
          <p:cNvSpPr txBox="1"/>
          <p:nvPr/>
        </p:nvSpPr>
        <p:spPr>
          <a:xfrm>
            <a:off x="3543306" y="3048645"/>
            <a:ext cx="800556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 dirty="0">
                <a:latin typeface="+mj-lt"/>
                <a:ea typeface="+mj-lt"/>
                <a:cs typeface="+mj-lt"/>
              </a:rPr>
              <a:t>6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Verifique que las cremalleras del gas y del digestor estén completamente cerradas</a:t>
            </a:r>
            <a:endParaRPr lang="x-non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9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2EC17-921B-4DCE-8A5A-AA02A8407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496" y="3836050"/>
            <a:ext cx="3311763" cy="23607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EC5031-F179-4DD9-A12C-61B119901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59" y="934107"/>
            <a:ext cx="2022228" cy="2314598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291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latin typeface="+mj-lt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AED80B-C833-ED4F-92C0-D056B0142684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7">
            <a:extLst>
              <a:ext uri="{FF2B5EF4-FFF2-40B4-BE49-F238E27FC236}">
                <a16:creationId xmlns:a16="http://schemas.microsoft.com/office/drawing/2014/main" id="{4C880B2E-8EFC-C346-A79D-7C1293F86F9F}"/>
              </a:ext>
            </a:extLst>
          </p:cNvPr>
          <p:cNvSpPr txBox="1"/>
          <p:nvPr/>
        </p:nvSpPr>
        <p:spPr>
          <a:xfrm>
            <a:off x="521322" y="1187342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endParaRPr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FB0342-011D-462A-A495-F10EA7A0037E}"/>
              </a:ext>
            </a:extLst>
          </p:cNvPr>
          <p:cNvSpPr txBox="1"/>
          <p:nvPr/>
        </p:nvSpPr>
        <p:spPr>
          <a:xfrm>
            <a:off x="3551770" y="523947"/>
            <a:ext cx="736504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>
                <a:latin typeface="+mj-lt"/>
                <a:ea typeface="+mj-lt"/>
                <a:cs typeface="+mj-lt"/>
              </a:rPr>
              <a:t>8</a:t>
            </a:r>
            <a:r>
              <a:rPr kumimoji="0" lang="x-non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lang="x-none" b="0" i="0" u="none" baseline="0">
                <a:latin typeface="+mj-lt"/>
                <a:ea typeface="+mj-lt"/>
                <a:cs typeface="+mj-lt"/>
              </a:rPr>
              <a:t>Compruebe que se hayan quitado las </a:t>
            </a:r>
            <a:r>
              <a:rPr lang="x-none" b="1" i="0" u="none" baseline="0">
                <a:latin typeface="+mj-lt"/>
                <a:ea typeface="+mj-lt"/>
                <a:cs typeface="+mj-lt"/>
              </a:rPr>
              <a:t>pegatinas del filtro de gas </a:t>
            </a:r>
          </a:p>
        </p:txBody>
      </p:sp>
      <p:sp>
        <p:nvSpPr>
          <p:cNvPr id="20" name="תיבת טקסט 7">
            <a:extLst>
              <a:ext uri="{FF2B5EF4-FFF2-40B4-BE49-F238E27FC236}">
                <a16:creationId xmlns:a16="http://schemas.microsoft.com/office/drawing/2014/main" id="{1435BFC9-5FC6-4997-BCC7-1F37CA207BD8}"/>
              </a:ext>
            </a:extLst>
          </p:cNvPr>
          <p:cNvSpPr txBox="1"/>
          <p:nvPr/>
        </p:nvSpPr>
        <p:spPr>
          <a:xfrm>
            <a:off x="521322" y="515486"/>
            <a:ext cx="2793351" cy="810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algn="l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CONSEJOS PARA LA INSTALACIÓN</a:t>
            </a:r>
            <a:endParaRPr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F588B-1B87-469C-A10B-1297E9402FAA}"/>
              </a:ext>
            </a:extLst>
          </p:cNvPr>
          <p:cNvSpPr txBox="1"/>
          <p:nvPr/>
        </p:nvSpPr>
        <p:spPr>
          <a:xfrm>
            <a:off x="3551770" y="3331496"/>
            <a:ext cx="736504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/>
            <a:r>
              <a:rPr lang="x-none" b="0" i="0" u="none" baseline="0" dirty="0">
                <a:latin typeface="+mj-lt"/>
                <a:ea typeface="+mj-lt"/>
                <a:cs typeface="+mj-lt"/>
              </a:rPr>
              <a:t>9</a:t>
            </a:r>
            <a:r>
              <a:rPr kumimoji="0" lang="x-non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lt"/>
                <a:cs typeface="+mj-lt"/>
                <a:sym typeface="Helvetica"/>
              </a:rPr>
              <a:t>. 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Verifique que los clips de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 desbordamiento combinados estén cerrados correctamente</a:t>
            </a:r>
            <a:r>
              <a:rPr lang="x-none" b="0" i="0" u="none" baseline="0" dirty="0">
                <a:latin typeface="+mj-lt"/>
                <a:ea typeface="+mj-lt"/>
                <a:cs typeface="+mj-lt"/>
              </a:rPr>
              <a:t> para evitar fugas de gas</a:t>
            </a:r>
            <a:r>
              <a:rPr lang="x-none" b="1" i="0" u="none" baseline="0" dirty="0">
                <a:latin typeface="+mj-lt"/>
                <a:ea typeface="+mj-lt"/>
                <a:cs typeface="+mj-lt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F588B-1B87-469C-A10B-1297E9402FAA}"/>
              </a:ext>
            </a:extLst>
          </p:cNvPr>
          <p:cNvSpPr txBox="1"/>
          <p:nvPr/>
        </p:nvSpPr>
        <p:spPr>
          <a:xfrm>
            <a:off x="8659822" y="2091406"/>
            <a:ext cx="103851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FILTRO DE GAS</a:t>
            </a:r>
            <a:endParaRPr lang="x-non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תיבת טקסט 13"/>
          <p:cNvSpPr txBox="1"/>
          <p:nvPr/>
        </p:nvSpPr>
        <p:spPr>
          <a:xfrm>
            <a:off x="4730628" y="3000096"/>
            <a:ext cx="4639123" cy="1085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TUBERÍA DE GAS</a:t>
            </a:r>
          </a:p>
          <a:p>
            <a:pPr rtl="0"/>
            <a:r>
              <a:rPr lang="x-none" b="1" i="0" u="none" baseline="0" dirty="0">
                <a:latin typeface="+mj-lt"/>
                <a:ea typeface="+mj-lt"/>
                <a:cs typeface="+mj-lt"/>
              </a:rPr>
              <a:t>INSTALACIÓN</a:t>
            </a:r>
            <a:endParaRPr b="1" dirty="0">
              <a:latin typeface="+mj-lt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57EA0B1-0BEF-4C4C-8AFF-888A18655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1361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FBFBB-F2E1-5748-AAD3-9B8B8AABA21C}"/>
              </a:ext>
            </a:extLst>
          </p:cNvPr>
          <p:cNvSpPr/>
          <p:nvPr/>
        </p:nvSpPr>
        <p:spPr>
          <a:xfrm>
            <a:off x="481915" y="6411125"/>
            <a:ext cx="11710086" cy="369328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3BCE6-5FD8-48F3-B754-E6D5199FE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817" y="3000096"/>
            <a:ext cx="745718" cy="7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91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Widescreen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Encode Sans Condensed</vt:lpstr>
      <vt:lpstr>Helvetica</vt:lpstr>
      <vt:lpstr>Open Sans</vt:lpstr>
      <vt:lpstr>Open Sans Hebrew Condensed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2022-03-26T15:31:25Z</dcterms:modified>
</cp:coreProperties>
</file>