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8" r:id="rId4"/>
    <p:sldId id="257" r:id="rId5"/>
    <p:sldId id="296" r:id="rId6"/>
    <p:sldId id="293" r:id="rId7"/>
    <p:sldId id="295" r:id="rId8"/>
    <p:sldId id="289" r:id="rId9"/>
    <p:sldId id="287" r:id="rId10"/>
    <p:sldId id="292" r:id="rId11"/>
    <p:sldId id="29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ncode Sans Condensed" panose="00000506000000000000" pitchFamily="2" charset="0"/>
      <p:regular r:id="rId20"/>
      <p:bold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Hebrew Condensed" panose="00000506000000000000" pitchFamily="2" charset="-79"/>
      <p:regular r:id="rId30"/>
      <p:bold r:id="rId31"/>
      <p:italic r:id="rId32"/>
      <p:boldItalic r:id="rId33"/>
    </p:embeddedFont>
    <p:embeddedFont>
      <p:font typeface="Open Sans Hebrew Condensed Extr" panose="00000906000000000000" pitchFamily="2" charset="-79"/>
      <p:bold r:id="rId34"/>
      <p:boldItalic r:id="rId35"/>
    </p:embeddedFont>
    <p:embeddedFont>
      <p:font typeface="Open Sans Hebrew Condensed Ligh" panose="00000406000000000000" pitchFamily="2" charset="-79"/>
      <p:regular r:id="rId36"/>
      <p:italic r:id="rId37"/>
    </p:embeddedFont>
    <p:embeddedFont>
      <p:font typeface="Open Sans Light" panose="020B0604020202020204" charset="0"/>
      <p:regular r:id="rId38"/>
      <p:italic r:id="rId3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2876" autoAdjust="0"/>
  </p:normalViewPr>
  <p:slideViewPr>
    <p:cSldViewPr snapToGrid="0">
      <p:cViewPr varScale="1">
        <p:scale>
          <a:sx n="103" d="100"/>
          <a:sy n="103" d="100"/>
        </p:scale>
        <p:origin x="8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rtl="0" latinLnBrk="0"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14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54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07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56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98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796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10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32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algn="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marL="457200" indent="-406400" algn="r">
              <a:buClr>
                <a:srgbClr val="000000"/>
              </a:buClr>
              <a:buSzPts val="2800"/>
            </a:lvl1pPr>
            <a:lvl2pPr marL="977900" indent="-444500" algn="r">
              <a:buClr>
                <a:srgbClr val="000000"/>
              </a:buClr>
              <a:buSzPts val="2800"/>
            </a:lvl2pPr>
            <a:lvl3pPr marL="1513838" indent="-497838" algn="r">
              <a:buClr>
                <a:srgbClr val="000000"/>
              </a:buClr>
              <a:buSzPts val="2800"/>
            </a:lvl3pPr>
            <a:lvl4pPr marL="2019300" indent="-533400" algn="r">
              <a:buClr>
                <a:srgbClr val="000000"/>
              </a:buClr>
              <a:buSzPts val="2800"/>
            </a:lvl4pPr>
            <a:lvl5pPr marL="2476500" indent="-533400" algn="r">
              <a:buClr>
                <a:srgbClr val="000000"/>
              </a:buClr>
              <a:buSzPts val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81"/>
            <a:ext cx="258582" cy="248263"/>
          </a:xfrm>
          <a:prstGeom prst="rect">
            <a:avLst/>
          </a:prstGeom>
        </p:spPr>
        <p:txBody>
          <a:bodyPr lIns="45699" tIns="45699" rIns="45699" bIns="45699"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mVNKXziXiw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A722A4-D84A-3B41-9ED4-A200B6C91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/>
          <a:stretch/>
        </p:blipFill>
        <p:spPr>
          <a:xfrm>
            <a:off x="7838344" y="3287890"/>
            <a:ext cx="4353656" cy="32146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C42E20-8B00-AC4C-A6A6-9E31603CC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r="9358" b="-345"/>
          <a:stretch/>
        </p:blipFill>
        <p:spPr>
          <a:xfrm>
            <a:off x="3810638" y="3287889"/>
            <a:ext cx="3946231" cy="3214925"/>
          </a:xfrm>
          <a:prstGeom prst="rect">
            <a:avLst/>
          </a:prstGeom>
        </p:spPr>
      </p:pic>
      <p:pic>
        <p:nvPicPr>
          <p:cNvPr id="113" name="תמונה 4" descr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10" y="2679193"/>
            <a:ext cx="2436767" cy="4126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מלבן 2"/>
          <p:cNvSpPr/>
          <p:nvPr/>
        </p:nvSpPr>
        <p:spPr>
          <a:xfrm>
            <a:off x="734747" y="3125036"/>
            <a:ext cx="5844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for </a:t>
            </a:r>
          </a:p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distributors</a:t>
            </a:r>
          </a:p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Bio-Toilet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2D3C2-75D4-CB4E-B892-29923F7214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5382"/>
          <a:stretch/>
        </p:blipFill>
        <p:spPr>
          <a:xfrm>
            <a:off x="7838343" y="-1"/>
            <a:ext cx="4353657" cy="3200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FE2C72-8196-0B45-AA72-3A7E372AFB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21805" b="4097"/>
          <a:stretch/>
        </p:blipFill>
        <p:spPr>
          <a:xfrm>
            <a:off x="3810638" y="-1"/>
            <a:ext cx="3946231" cy="3200107"/>
          </a:xfrm>
          <a:prstGeom prst="rect">
            <a:avLst/>
          </a:prstGeom>
        </p:spPr>
      </p:pic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6A0A5B4-8F95-F646-B0BE-EFC6479365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BAF1677-DD0B-594D-A3C4-2081DC6B91C7}"/>
              </a:ext>
            </a:extLst>
          </p:cNvPr>
          <p:cNvSpPr/>
          <p:nvPr/>
        </p:nvSpPr>
        <p:spPr>
          <a:xfrm>
            <a:off x="1582322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841404" y="887772"/>
            <a:ext cx="4867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14363" indent="-287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7025" indent="0">
              <a:lnSpc>
                <a:spcPct val="100000"/>
              </a:lnSpc>
              <a:spcBef>
                <a:spcPct val="0"/>
              </a:spcBef>
              <a:buSzPct val="110000"/>
              <a:buFont typeface="Arial" panose="020B0604020202020204" pitchFamily="34" charset="0"/>
              <a:buNone/>
              <a:defRPr/>
            </a:pPr>
            <a:r>
              <a:rPr lang="en-US" altLang="he-IL" sz="2400" b="1" dirty="0">
                <a:latin typeface="Encode Sans Condensed" pitchFamily="2" charset="77"/>
              </a:rPr>
              <a:t>ADAMA</a:t>
            </a:r>
            <a:endParaRPr lang="en-US" altLang="he-IL" sz="2400" spc="-150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327025" indent="0">
              <a:lnSpc>
                <a:spcPct val="100000"/>
              </a:lnSpc>
              <a:spcBef>
                <a:spcPct val="0"/>
              </a:spcBef>
              <a:buSzPct val="110000"/>
              <a:buFont typeface="Arial" panose="020B0604020202020204" pitchFamily="34" charset="0"/>
              <a:buNone/>
              <a:defRPr/>
            </a:pPr>
            <a:r>
              <a:rPr lang="en-US" altLang="he-IL" sz="2000" dirty="0">
                <a:latin typeface="Encode Sans Condensed" pitchFamily="2" charset="77"/>
              </a:rPr>
              <a:t>OFF-GRID SUSTAINABLE COMMUNITY</a:t>
            </a:r>
          </a:p>
        </p:txBody>
      </p:sp>
      <p:sp>
        <p:nvSpPr>
          <p:cNvPr id="8" name="מלבן 12"/>
          <p:cNvSpPr>
            <a:spLocks noChangeArrowheads="1"/>
          </p:cNvSpPr>
          <p:nvPr/>
        </p:nvSpPr>
        <p:spPr bwMode="auto">
          <a:xfrm>
            <a:off x="3170320" y="1960684"/>
            <a:ext cx="37655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he-IL" sz="1800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  <a:t>Located in the North of Israel</a:t>
            </a:r>
            <a:br>
              <a:rPr lang="en-US" altLang="he-IL" sz="1800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</a:br>
            <a:endParaRPr lang="en-US" altLang="he-IL" sz="1800" dirty="0">
              <a:latin typeface="Encode Sans Condensed" pitchFamily="2" charset="77"/>
              <a:ea typeface="Open Sans Hebrew Condensed Ligh" pitchFamily="2" charset="0"/>
              <a:cs typeface="Open Sans Hebrew Condensed Ligh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endParaRPr lang="en-US" altLang="he-IL" sz="1800" dirty="0">
              <a:latin typeface="Encode Sans Condensed" pitchFamily="2" charset="77"/>
              <a:ea typeface="Open Sans Hebrew Condensed Ligh" pitchFamily="2" charset="0"/>
              <a:cs typeface="Open Sans Hebrew Condensed Ligh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he-IL" sz="1800" b="1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  <a:t>Moved from compost toilets to the Bio-Toilet:</a:t>
            </a:r>
          </a:p>
          <a:p>
            <a:pPr marL="10287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he-IL" sz="1800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  <a:t>Less physical maintenance</a:t>
            </a:r>
          </a:p>
          <a:p>
            <a:pPr marL="10287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he-IL" sz="1800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  <a:t>No smell</a:t>
            </a:r>
          </a:p>
          <a:p>
            <a:pPr marL="10287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he-IL" sz="1800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  <a:t>Gas and fertilizer production </a:t>
            </a:r>
          </a:p>
          <a:p>
            <a:pPr marL="1028700"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he-IL" sz="1800" dirty="0">
                <a:latin typeface="Encode Sans Condensed" pitchFamily="2" charset="77"/>
                <a:ea typeface="Open Sans Hebrew Condensed Ligh" pitchFamily="2" charset="0"/>
                <a:cs typeface="Open Sans Hebrew Condensed Ligh" pitchFamily="2" charset="0"/>
              </a:rPr>
              <a:t>Quality of life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8"/>
          <a:stretch/>
        </p:blipFill>
        <p:spPr>
          <a:xfrm>
            <a:off x="7424177" y="-13170"/>
            <a:ext cx="4780791" cy="65708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D00261-0EC4-B54E-899E-E7F070B996E9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75">
            <a:extLst>
              <a:ext uri="{FF2B5EF4-FFF2-40B4-BE49-F238E27FC236}">
                <a16:creationId xmlns:a16="http://schemas.microsoft.com/office/drawing/2014/main" id="{95DBF861-946D-6F4B-AEF0-EC326828AEF9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14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B0A63F2-118B-B746-9E77-A606F44A20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6" r="53690"/>
          <a:stretch/>
        </p:blipFill>
        <p:spPr>
          <a:xfrm flipH="1">
            <a:off x="0" y="0"/>
            <a:ext cx="3039553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תיבת טקסט 21">
            <a:extLst>
              <a:ext uri="{FF2B5EF4-FFF2-40B4-BE49-F238E27FC236}">
                <a16:creationId xmlns:a16="http://schemas.microsoft.com/office/drawing/2014/main" id="{5BC0566F-5DB8-8042-B519-692DC093960E}"/>
              </a:ext>
            </a:extLst>
          </p:cNvPr>
          <p:cNvSpPr txBox="1"/>
          <p:nvPr/>
        </p:nvSpPr>
        <p:spPr>
          <a:xfrm>
            <a:off x="470818" y="887772"/>
            <a:ext cx="2370586" cy="425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TESTEMONIAL</a:t>
            </a:r>
            <a:endParaRPr sz="2400" dirty="0">
              <a:latin typeface="Encode Sans Condensed" pitchFamily="2" charset="77"/>
            </a:endParaRPr>
          </a:p>
        </p:txBody>
      </p:sp>
      <p:pic>
        <p:nvPicPr>
          <p:cNvPr id="16" name="תמונה 10" descr="תמונה 10">
            <a:extLst>
              <a:ext uri="{FF2B5EF4-FFF2-40B4-BE49-F238E27FC236}">
                <a16:creationId xmlns:a16="http://schemas.microsoft.com/office/drawing/2014/main" id="{6D8DE7E4-B6B2-0248-B1AE-B0285E87B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626D37A-4A18-EB4E-95A0-9E97A4BA5039}"/>
              </a:ext>
            </a:extLst>
          </p:cNvPr>
          <p:cNvGrpSpPr/>
          <p:nvPr/>
        </p:nvGrpSpPr>
        <p:grpSpPr>
          <a:xfrm>
            <a:off x="1656111" y="4800121"/>
            <a:ext cx="5632063" cy="1481198"/>
            <a:chOff x="1014105" y="4679089"/>
            <a:chExt cx="5632063" cy="148119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740939-A2BB-7043-BC11-34CE5A8E2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05" y="4679089"/>
              <a:ext cx="739053" cy="68220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2546B7C-F03F-284E-96E0-351D3B678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236792" y="5782401"/>
              <a:ext cx="409376" cy="37788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BC45B5-047B-5E41-A9B6-61445311362D}"/>
                </a:ext>
              </a:extLst>
            </p:cNvPr>
            <p:cNvSpPr txBox="1"/>
            <p:nvPr/>
          </p:nvSpPr>
          <p:spPr>
            <a:xfrm>
              <a:off x="1692686" y="4876602"/>
              <a:ext cx="4712368" cy="1283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he-IL" sz="1800" b="1" dirty="0">
                  <a:latin typeface="Encode Sans Condensed" pitchFamily="2" charset="77"/>
                  <a:ea typeface="Open Sans Hebrew Condensed Ligh" pitchFamily="2" charset="0"/>
                  <a:cs typeface="Open Sans Hebrew Condensed Ligh" pitchFamily="2" charset="0"/>
                </a:rPr>
                <a:t>Quoting </a:t>
              </a:r>
              <a:r>
                <a:rPr lang="en-US" altLang="he-IL" sz="1800" b="1" dirty="0" err="1">
                  <a:latin typeface="Encode Sans Condensed" pitchFamily="2" charset="77"/>
                  <a:ea typeface="Open Sans Hebrew Condensed Ligh" pitchFamily="2" charset="0"/>
                  <a:cs typeface="Open Sans Hebrew Condensed Ligh" pitchFamily="2" charset="0"/>
                </a:rPr>
                <a:t>Reut</a:t>
              </a:r>
              <a:r>
                <a:rPr lang="en-US" altLang="he-IL" sz="1800" b="1" dirty="0">
                  <a:latin typeface="Encode Sans Condensed" pitchFamily="2" charset="77"/>
                  <a:ea typeface="Open Sans Hebrew Condensed Ligh" pitchFamily="2" charset="0"/>
                  <a:cs typeface="Open Sans Hebrew Condensed Ligh" pitchFamily="2" charset="0"/>
                </a:rPr>
                <a:t>: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he-IL" sz="1800" i="1" dirty="0">
                  <a:latin typeface="Encode Sans Condensed" pitchFamily="2" charset="77"/>
                  <a:ea typeface="Open Sans Hebrew Condensed Ligh" pitchFamily="2" charset="0"/>
                  <a:cs typeface="Open Sans Hebrew Condensed Ligh" pitchFamily="2" charset="0"/>
                </a:rPr>
                <a:t>“The Bio-Toilet allows us to still live close to nature,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he-IL" sz="1800" i="1" dirty="0">
                  <a:latin typeface="Encode Sans Condensed" pitchFamily="2" charset="77"/>
                  <a:ea typeface="Open Sans Hebrew Condensed Ligh" pitchFamily="2" charset="0"/>
                  <a:cs typeface="Open Sans Hebrew Condensed Ligh" pitchFamily="2" charset="0"/>
                </a:rPr>
                <a:t>but elegantly and cleanly.”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0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2B30C8-C2CD-7B4A-B85C-C5022340677D}"/>
              </a:ext>
            </a:extLst>
          </p:cNvPr>
          <p:cNvSpPr/>
          <p:nvPr/>
        </p:nvSpPr>
        <p:spPr>
          <a:xfrm>
            <a:off x="0" y="6503112"/>
            <a:ext cx="12216065" cy="234571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Google Shape;109;p3">
            <a:extLst>
              <a:ext uri="{FF2B5EF4-FFF2-40B4-BE49-F238E27FC236}">
                <a16:creationId xmlns:a16="http://schemas.microsoft.com/office/drawing/2014/main" id="{398620BF-0239-5F4B-8E81-1549CA26C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1"/>
            <a:ext cx="3152274" cy="132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2">
            <a:extLst>
              <a:ext uri="{FF2B5EF4-FFF2-40B4-BE49-F238E27FC236}">
                <a16:creationId xmlns:a16="http://schemas.microsoft.com/office/drawing/2014/main" id="{43FF3E8E-BFC0-4B40-BB3D-8C04731CB0FD}"/>
              </a:ext>
            </a:extLst>
          </p:cNvPr>
          <p:cNvSpPr/>
          <p:nvPr/>
        </p:nvSpPr>
        <p:spPr>
          <a:xfrm>
            <a:off x="-503932" y="3731437"/>
            <a:ext cx="5041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  <a:p>
            <a:pPr algn="ctr"/>
            <a:r>
              <a:rPr lang="en-US" sz="3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 Questions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4E7E7-F9FB-8F49-8E36-FB06A29F322D}"/>
              </a:ext>
            </a:extLst>
          </p:cNvPr>
          <p:cNvGrpSpPr/>
          <p:nvPr/>
        </p:nvGrpSpPr>
        <p:grpSpPr>
          <a:xfrm>
            <a:off x="1680794" y="2806402"/>
            <a:ext cx="882503" cy="882503"/>
            <a:chOff x="2796932" y="1637414"/>
            <a:chExt cx="882503" cy="88250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A38D12-D84F-2D43-A977-DBD4F3D05DFC}"/>
                </a:ext>
              </a:extLst>
            </p:cNvPr>
            <p:cNvSpPr/>
            <p:nvPr/>
          </p:nvSpPr>
          <p:spPr>
            <a:xfrm>
              <a:off x="2796932" y="1637414"/>
              <a:ext cx="882503" cy="882503"/>
            </a:xfrm>
            <a:prstGeom prst="ellipse">
              <a:avLst/>
            </a:prstGeom>
            <a:solidFill>
              <a:srgbClr val="FFD8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a-E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AAAF2F-5822-824C-932C-3CF0A51F3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115" y="1725024"/>
              <a:ext cx="604136" cy="70728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6D711EF-BEA5-8B4B-B06F-6A4A1B6B82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/>
          <a:stretch/>
        </p:blipFill>
        <p:spPr>
          <a:xfrm>
            <a:off x="7862409" y="0"/>
            <a:ext cx="4353656" cy="3214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3A175-CBE7-6847-B529-7AC4CD907F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r="9358" b="-345"/>
          <a:stretch/>
        </p:blipFill>
        <p:spPr>
          <a:xfrm>
            <a:off x="3810638" y="-1"/>
            <a:ext cx="3946231" cy="3214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FBECF7-BBB5-7A4D-A414-137B823D2E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5382"/>
          <a:stretch/>
        </p:blipFill>
        <p:spPr>
          <a:xfrm>
            <a:off x="7862408" y="3302733"/>
            <a:ext cx="4353657" cy="3200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45BDF-F1E3-BC4F-91A4-17FC8EAF13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21805" b="4097"/>
          <a:stretch/>
        </p:blipFill>
        <p:spPr>
          <a:xfrm>
            <a:off x="3810638" y="3302733"/>
            <a:ext cx="3946231" cy="32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18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3659732" y="1502"/>
            <a:ext cx="8536190" cy="6663992"/>
          </a:xfrm>
          <a:prstGeom prst="rect">
            <a:avLst/>
          </a:prstGeom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0F7543C8-1569-F442-91E0-C9CCE679D1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324"/>
          <a:stretch/>
        </p:blipFill>
        <p:spPr>
          <a:xfrm rot="16200000">
            <a:off x="-132702" y="132702"/>
            <a:ext cx="4035309" cy="3769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תיבת טקסט 21">
            <a:extLst>
              <a:ext uri="{FF2B5EF4-FFF2-40B4-BE49-F238E27FC236}">
                <a16:creationId xmlns:a16="http://schemas.microsoft.com/office/drawing/2014/main" id="{7F533263-45FD-E344-808E-82638476E0F3}"/>
              </a:ext>
            </a:extLst>
          </p:cNvPr>
          <p:cNvSpPr txBox="1"/>
          <p:nvPr/>
        </p:nvSpPr>
        <p:spPr>
          <a:xfrm>
            <a:off x="485343" y="1014358"/>
            <a:ext cx="2370591" cy="1426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600"/>
              </a:lnSpc>
              <a:defRPr sz="24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BIO-TOILET</a:t>
            </a:r>
          </a:p>
          <a:p>
            <a:r>
              <a:rPr lang="en-US" dirty="0">
                <a:latin typeface="Encode Sans Condensed" pitchFamily="2" charset="77"/>
              </a:rPr>
              <a:t>CONNECTED TO HOMEBIOGAS</a:t>
            </a:r>
          </a:p>
          <a:p>
            <a:r>
              <a:rPr lang="en-US" dirty="0">
                <a:latin typeface="Encode Sans Condensed" pitchFamily="2" charset="77"/>
              </a:rPr>
              <a:t>SYSTEM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24047-8D67-0F4D-95B9-14CAF5156079}"/>
              </a:ext>
            </a:extLst>
          </p:cNvPr>
          <p:cNvSpPr/>
          <p:nvPr/>
        </p:nvSpPr>
        <p:spPr>
          <a:xfrm>
            <a:off x="1571226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75">
            <a:extLst>
              <a:ext uri="{FF2B5EF4-FFF2-40B4-BE49-F238E27FC236}">
                <a16:creationId xmlns:a16="http://schemas.microsoft.com/office/drawing/2014/main" id="{90893AA3-D292-0341-952C-EACE124FC33E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16" name="תמונה 10" descr="תמונה 10">
            <a:extLst>
              <a:ext uri="{FF2B5EF4-FFF2-40B4-BE49-F238E27FC236}">
                <a16:creationId xmlns:a16="http://schemas.microsoft.com/office/drawing/2014/main" id="{EC7562F3-F145-3F4D-A27B-92307700B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1953" y="887772"/>
            <a:ext cx="4004220" cy="53450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400" b="1" dirty="0">
                <a:latin typeface="Encode Sans Condensed" pitchFamily="2" charset="77"/>
                <a:cs typeface="Open Sans Hebrew Condensed Extr" panose="00000906000000000000" pitchFamily="2" charset="-79"/>
              </a:rPr>
              <a:t>GLOBAL</a:t>
            </a:r>
          </a:p>
          <a:p>
            <a:r>
              <a:rPr lang="en-US" sz="2400" b="1" dirty="0">
                <a:latin typeface="Encode Sans Condensed" pitchFamily="2" charset="77"/>
                <a:cs typeface="Open Sans Hebrew Condensed Extr" panose="00000906000000000000" pitchFamily="2" charset="-79"/>
              </a:rPr>
              <a:t>SITUATION</a:t>
            </a:r>
            <a:br>
              <a:rPr lang="en-US" sz="2400" b="1" dirty="0">
                <a:latin typeface="Encode Sans Condensed" pitchFamily="2" charset="77"/>
                <a:cs typeface="Open Sans Hebrew Condensed Extr" panose="00000906000000000000" pitchFamily="2" charset="-79"/>
              </a:rPr>
            </a:br>
            <a:endParaRPr lang="en-US" sz="2400" b="1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According to the United Nations, about 2.6 billion people do not have access to sanitary toilet and sewage facilities.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endParaRPr lang="en-US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1 billion people still practice “open defecation” or going in the bush near villages.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endParaRPr lang="en-US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This leads to water supply contamination and spread of disease.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sym typeface="Helvetica"/>
            </a:endParaRPr>
          </a:p>
        </p:txBody>
      </p:sp>
      <p:sp>
        <p:nvSpPr>
          <p:cNvPr id="2" name="AutoShape 2" descr="Floating Drum Biogas - Build a Biogas Plant -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Floating Drum Biogas - Build a Biogas Plant -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Floating Drum Biogas - Build a Biogas Plant - Ho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Floating Drum... - Maya Group Of Colleges, Selaqui Dehra Dun.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9" y="3285956"/>
            <a:ext cx="4788872" cy="321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6" y="7936"/>
            <a:ext cx="4796643" cy="3192165"/>
          </a:xfrm>
          <a:prstGeom prst="rect">
            <a:avLst/>
          </a:prstGeom>
        </p:spPr>
      </p:pic>
      <p:pic>
        <p:nvPicPr>
          <p:cNvPr id="13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6974FD5-9153-BF4D-8E82-C14EA43EA3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36" r="53690"/>
          <a:stretch/>
        </p:blipFill>
        <p:spPr>
          <a:xfrm flipH="1">
            <a:off x="0" y="0"/>
            <a:ext cx="3039553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תיבת טקסט 21">
            <a:extLst>
              <a:ext uri="{FF2B5EF4-FFF2-40B4-BE49-F238E27FC236}">
                <a16:creationId xmlns:a16="http://schemas.microsoft.com/office/drawing/2014/main" id="{8AFF0FD5-9C32-D344-8C34-6AB19E781FB1}"/>
              </a:ext>
            </a:extLst>
          </p:cNvPr>
          <p:cNvSpPr txBox="1"/>
          <p:nvPr/>
        </p:nvSpPr>
        <p:spPr>
          <a:xfrm>
            <a:off x="470818" y="887772"/>
            <a:ext cx="2370586" cy="75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SANITATION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GLOBALLY</a:t>
            </a:r>
            <a:endParaRPr sz="2400" dirty="0">
              <a:latin typeface="Encode Sans Condens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49C081-BF62-1E46-BEF4-BDAA5E8A50EB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TextBox 75">
            <a:extLst>
              <a:ext uri="{FF2B5EF4-FFF2-40B4-BE49-F238E27FC236}">
                <a16:creationId xmlns:a16="http://schemas.microsoft.com/office/drawing/2014/main" id="{AFB30D41-AA28-EF40-85C0-C1239BF8FA3D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21" name="תמונה 10" descr="תמונה 10">
            <a:extLst>
              <a:ext uri="{FF2B5EF4-FFF2-40B4-BE49-F238E27FC236}">
                <a16:creationId xmlns:a16="http://schemas.microsoft.com/office/drawing/2014/main" id="{0FFE7A51-06EE-7E4B-A094-6845933C9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3AFE48-5822-5548-87E4-4C2E0A71A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"/>
          <a:stretch/>
        </p:blipFill>
        <p:spPr>
          <a:xfrm>
            <a:off x="2763370" y="372978"/>
            <a:ext cx="9422936" cy="6063601"/>
          </a:xfrm>
          <a:prstGeom prst="rect">
            <a:avLst/>
          </a:prstGeom>
        </p:spPr>
      </p:pic>
      <p:pic>
        <p:nvPicPr>
          <p:cNvPr id="13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3C9DCA6D-19D2-D044-97CA-C120775758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6" r="53690"/>
          <a:stretch/>
        </p:blipFill>
        <p:spPr>
          <a:xfrm flipH="1">
            <a:off x="0" y="0"/>
            <a:ext cx="3039553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9E19C-04DC-416A-9DE4-8CBC361DB17A}"/>
              </a:ext>
            </a:extLst>
          </p:cNvPr>
          <p:cNvSpPr txBox="1"/>
          <p:nvPr/>
        </p:nvSpPr>
        <p:spPr>
          <a:xfrm>
            <a:off x="358670" y="2863567"/>
            <a:ext cx="2961947" cy="2217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60"/>
              </a:lnSpc>
            </a:pP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The HomeBiogas Bio-Toilet offers an off-grid, dignified sanitation solution to manage human waste by sending waste from the toilet directly to the HomeBiogas biodigester. </a:t>
            </a:r>
            <a:endParaRPr lang="he-IL" dirty="0">
              <a:latin typeface="Encode Sans Condensed" pitchFamily="2" charset="77"/>
            </a:endParaRPr>
          </a:p>
        </p:txBody>
      </p:sp>
      <p:sp>
        <p:nvSpPr>
          <p:cNvPr id="15" name="תיבת טקסט 21">
            <a:extLst>
              <a:ext uri="{FF2B5EF4-FFF2-40B4-BE49-F238E27FC236}">
                <a16:creationId xmlns:a16="http://schemas.microsoft.com/office/drawing/2014/main" id="{38F06DEA-FB76-044E-B79F-899336DB1913}"/>
              </a:ext>
            </a:extLst>
          </p:cNvPr>
          <p:cNvSpPr txBox="1"/>
          <p:nvPr/>
        </p:nvSpPr>
        <p:spPr>
          <a:xfrm>
            <a:off x="470818" y="887772"/>
            <a:ext cx="2370586" cy="75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BIO-TOILET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CYCLE</a:t>
            </a:r>
            <a:endParaRPr sz="2400" dirty="0">
              <a:latin typeface="Encode Sans Condens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C4CD5-7660-744F-A3B9-36ED6C6A9862}"/>
              </a:ext>
            </a:extLst>
          </p:cNvPr>
          <p:cNvSpPr txBox="1"/>
          <p:nvPr/>
        </p:nvSpPr>
        <p:spPr>
          <a:xfrm>
            <a:off x="6096000" y="887772"/>
            <a:ext cx="1832811" cy="338550"/>
          </a:xfrm>
          <a:prstGeom prst="rect">
            <a:avLst/>
          </a:prstGeom>
          <a:solidFill>
            <a:srgbClr val="F0F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sym typeface="Helvetica"/>
              </a:rPr>
              <a:t>PLANTS ARE EATEN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C38A8-9082-FD42-88A8-3E3153DE01C1}"/>
              </a:ext>
            </a:extLst>
          </p:cNvPr>
          <p:cNvSpPr txBox="1"/>
          <p:nvPr/>
        </p:nvSpPr>
        <p:spPr>
          <a:xfrm>
            <a:off x="8874739" y="2007521"/>
            <a:ext cx="1390997" cy="338550"/>
          </a:xfrm>
          <a:prstGeom prst="rect">
            <a:avLst/>
          </a:prstGeom>
          <a:solidFill>
            <a:srgbClr val="F0F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sym typeface="Helvetica"/>
              </a:rPr>
              <a:t>EXCRETION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B26B2-F46B-B04E-BF4F-AEF7079089A3}"/>
              </a:ext>
            </a:extLst>
          </p:cNvPr>
          <p:cNvSpPr txBox="1"/>
          <p:nvPr/>
        </p:nvSpPr>
        <p:spPr>
          <a:xfrm>
            <a:off x="8871384" y="4171416"/>
            <a:ext cx="1390997" cy="584771"/>
          </a:xfrm>
          <a:prstGeom prst="rect">
            <a:avLst/>
          </a:prstGeom>
          <a:solidFill>
            <a:srgbClr val="F0F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sym typeface="Helvetica"/>
              </a:rPr>
              <a:t>HBG BREAKS DOWN WASTE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945132-26A8-F743-8839-61DF40FC3DF3}"/>
              </a:ext>
            </a:extLst>
          </p:cNvPr>
          <p:cNvSpPr txBox="1"/>
          <p:nvPr/>
        </p:nvSpPr>
        <p:spPr>
          <a:xfrm>
            <a:off x="4006908" y="2954294"/>
            <a:ext cx="1948560" cy="584771"/>
          </a:xfrm>
          <a:prstGeom prst="rect">
            <a:avLst/>
          </a:prstGeom>
          <a:solidFill>
            <a:srgbClr val="F0F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sym typeface="Helvetica"/>
              </a:rPr>
              <a:t>PLANTS USE NUTRIENT TO GROW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CE9ACB-8D01-4A4E-8DE3-0C43B68D5B5A}"/>
              </a:ext>
            </a:extLst>
          </p:cNvPr>
          <p:cNvSpPr txBox="1"/>
          <p:nvPr/>
        </p:nvSpPr>
        <p:spPr>
          <a:xfrm>
            <a:off x="6194536" y="5550506"/>
            <a:ext cx="1948560" cy="584771"/>
          </a:xfrm>
          <a:prstGeom prst="rect">
            <a:avLst/>
          </a:prstGeom>
          <a:solidFill>
            <a:srgbClr val="F0F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sym typeface="Helvetica"/>
              </a:rPr>
              <a:t>FERTILIZER RETURNS NUTRIENTS TO SOIL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D7E11B-E6F1-8C49-AB72-60DB72348855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B3D35028-E0C1-7947-BA87-87DCBD56AEE4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28" name="תמונה 10" descr="תמונה 10">
            <a:extLst>
              <a:ext uri="{FF2B5EF4-FFF2-40B4-BE49-F238E27FC236}">
                <a16:creationId xmlns:a16="http://schemas.microsoft.com/office/drawing/2014/main" id="{2AC129BC-D33C-0F48-9600-37E3914A5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061FC7-6B73-1D46-BE1B-66F6A0EF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210" y="1922717"/>
            <a:ext cx="3133162" cy="3133162"/>
          </a:xfrm>
          <a:prstGeom prst="rect">
            <a:avLst/>
          </a:prstGeom>
        </p:spPr>
      </p:pic>
      <p:sp>
        <p:nvSpPr>
          <p:cNvPr id="61" name="תיבת טקסט 21">
            <a:extLst>
              <a:ext uri="{FF2B5EF4-FFF2-40B4-BE49-F238E27FC236}">
                <a16:creationId xmlns:a16="http://schemas.microsoft.com/office/drawing/2014/main" id="{9FFC9AC6-17AC-4348-8917-5484B9D02998}"/>
              </a:ext>
            </a:extLst>
          </p:cNvPr>
          <p:cNvSpPr txBox="1"/>
          <p:nvPr/>
        </p:nvSpPr>
        <p:spPr>
          <a:xfrm>
            <a:off x="3882236" y="859664"/>
            <a:ext cx="3776267" cy="4001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TECHNICAL SPECIFICATIONS</a:t>
            </a:r>
          </a:p>
        </p:txBody>
      </p:sp>
      <p:sp>
        <p:nvSpPr>
          <p:cNvPr id="75" name="תיבת טקסט 21">
            <a:extLst>
              <a:ext uri="{FF2B5EF4-FFF2-40B4-BE49-F238E27FC236}">
                <a16:creationId xmlns:a16="http://schemas.microsoft.com/office/drawing/2014/main" id="{6D416F11-8603-4526-9BBE-690912AA7419}"/>
              </a:ext>
            </a:extLst>
          </p:cNvPr>
          <p:cNvSpPr txBox="1"/>
          <p:nvPr/>
        </p:nvSpPr>
        <p:spPr>
          <a:xfrm>
            <a:off x="2985226" y="3060165"/>
            <a:ext cx="94465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ctr"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INPUT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E1E106-0430-49DA-BD25-65D1AEDBFA80}"/>
              </a:ext>
            </a:extLst>
          </p:cNvPr>
          <p:cNvSpPr txBox="1"/>
          <p:nvPr/>
        </p:nvSpPr>
        <p:spPr>
          <a:xfrm>
            <a:off x="7143933" y="5295442"/>
            <a:ext cx="2552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Effluent produced: up to 30 L </a:t>
            </a:r>
            <a:endParaRPr lang="he-IL" sz="1600" dirty="0">
              <a:latin typeface="Encode Sans Condensed" pitchFamily="2" charset="77"/>
            </a:endParaRPr>
          </a:p>
        </p:txBody>
      </p:sp>
      <p:pic>
        <p:nvPicPr>
          <p:cNvPr id="33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C19DC4A-970D-B14F-BFF7-A0C2CB8BA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6" r="56961"/>
          <a:stretch/>
        </p:blipFill>
        <p:spPr>
          <a:xfrm flipH="1">
            <a:off x="-1" y="0"/>
            <a:ext cx="2824866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תיבת טקסט 21">
            <a:extLst>
              <a:ext uri="{FF2B5EF4-FFF2-40B4-BE49-F238E27FC236}">
                <a16:creationId xmlns:a16="http://schemas.microsoft.com/office/drawing/2014/main" id="{870C68C8-DB60-E341-AA51-18D352B09532}"/>
              </a:ext>
            </a:extLst>
          </p:cNvPr>
          <p:cNvSpPr txBox="1"/>
          <p:nvPr/>
        </p:nvSpPr>
        <p:spPr>
          <a:xfrm>
            <a:off x="470818" y="887772"/>
            <a:ext cx="2370586" cy="75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BIO-TOILET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FEATURES</a:t>
            </a:r>
            <a:endParaRPr sz="2400" dirty="0">
              <a:latin typeface="Encode Sans Condense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A1531-56E4-F340-9D7C-97A6642E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32" y="2529459"/>
            <a:ext cx="328731" cy="3137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442196E-E907-A04A-A383-33081820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79" y="1884237"/>
            <a:ext cx="3133162" cy="3133162"/>
          </a:xfrm>
          <a:prstGeom prst="rect">
            <a:avLst/>
          </a:prstGeom>
        </p:spPr>
      </p:pic>
      <p:sp>
        <p:nvSpPr>
          <p:cNvPr id="45" name="תיבת טקסט 21">
            <a:extLst>
              <a:ext uri="{FF2B5EF4-FFF2-40B4-BE49-F238E27FC236}">
                <a16:creationId xmlns:a16="http://schemas.microsoft.com/office/drawing/2014/main" id="{69BBDBAA-C693-B34D-8829-73E58BB22644}"/>
              </a:ext>
            </a:extLst>
          </p:cNvPr>
          <p:cNvSpPr txBox="1"/>
          <p:nvPr/>
        </p:nvSpPr>
        <p:spPr>
          <a:xfrm>
            <a:off x="7724244" y="3021685"/>
            <a:ext cx="10892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ctr"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OUTPUT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11ED549-920A-1A49-BC49-47A7C8EAB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769" y="2503786"/>
            <a:ext cx="403441" cy="31378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A3B6428-B1E4-F648-8449-1ABCF667B70B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3" name="TextBox 75">
            <a:extLst>
              <a:ext uri="{FF2B5EF4-FFF2-40B4-BE49-F238E27FC236}">
                <a16:creationId xmlns:a16="http://schemas.microsoft.com/office/drawing/2014/main" id="{4A979562-6B86-6340-87D4-EFA5F91C0D49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55" name="תמונה 10" descr="תמונה 10">
            <a:extLst>
              <a:ext uri="{FF2B5EF4-FFF2-40B4-BE49-F238E27FC236}">
                <a16:creationId xmlns:a16="http://schemas.microsoft.com/office/drawing/2014/main" id="{6765E0A0-BFA3-0B45-AF30-2D02BD431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C391D9A-BE6A-4822-84DD-3D84ED0C9C1E}"/>
              </a:ext>
            </a:extLst>
          </p:cNvPr>
          <p:cNvSpPr txBox="1"/>
          <p:nvPr/>
        </p:nvSpPr>
        <p:spPr>
          <a:xfrm>
            <a:off x="2310142" y="4556829"/>
            <a:ext cx="2659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*30 flushes per day:</a:t>
            </a:r>
            <a:b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</a:b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 Each flush 1.2 liters / 0.3 gallons</a:t>
            </a:r>
            <a:endParaRPr lang="he-IL" sz="1600" dirty="0">
              <a:latin typeface="Encode Sans Condensed" pitchFamily="2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92064B0-B02B-4B5F-9B8A-9576FE231599}"/>
              </a:ext>
            </a:extLst>
          </p:cNvPr>
          <p:cNvSpPr txBox="1"/>
          <p:nvPr/>
        </p:nvSpPr>
        <p:spPr>
          <a:xfrm>
            <a:off x="7143932" y="4556829"/>
            <a:ext cx="2552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Nominal daily biogas: </a:t>
            </a:r>
            <a:b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</a:b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300 L (using toilet waste only)</a:t>
            </a:r>
            <a:endParaRPr lang="he-IL" sz="1600" dirty="0">
              <a:latin typeface="Encode Sans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6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061FC7-6B73-1D46-BE1B-66F6A0EF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1" y="2304079"/>
            <a:ext cx="3133162" cy="3133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3368" y="442541"/>
            <a:ext cx="9062552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cs typeface="Open Sans Hebrew Condensed Extr" panose="00000906000000000000" pitchFamily="2" charset="-79"/>
                <a:sym typeface="Helvetica"/>
              </a:rPr>
              <a:t>MAIN CHARACTERISTICS</a:t>
            </a:r>
            <a:r>
              <a:rPr lang="en-US" sz="2400" b="1" dirty="0">
                <a:latin typeface="Encode Sans Condensed" pitchFamily="2" charset="77"/>
                <a:cs typeface="Open Sans Hebrew Condensed Extr" panose="00000906000000000000" pitchFamily="2" charset="-79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HRT: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Treatment – prevents human contact</a:t>
            </a:r>
          </a:p>
        </p:txBody>
      </p:sp>
      <p:sp>
        <p:nvSpPr>
          <p:cNvPr id="75" name="תיבת טקסט 21">
            <a:extLst>
              <a:ext uri="{FF2B5EF4-FFF2-40B4-BE49-F238E27FC236}">
                <a16:creationId xmlns:a16="http://schemas.microsoft.com/office/drawing/2014/main" id="{6D416F11-8603-4526-9BBE-690912AA7419}"/>
              </a:ext>
            </a:extLst>
          </p:cNvPr>
          <p:cNvSpPr txBox="1"/>
          <p:nvPr/>
        </p:nvSpPr>
        <p:spPr>
          <a:xfrm>
            <a:off x="902860" y="3373518"/>
            <a:ext cx="94465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ctr"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HRT </a:t>
            </a:r>
          </a:p>
          <a:p>
            <a:pPr algn="ctr"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30 days</a:t>
            </a:r>
          </a:p>
        </p:txBody>
      </p:sp>
      <p:pic>
        <p:nvPicPr>
          <p:cNvPr id="33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C19DC4A-970D-B14F-BFF7-A0C2CB8BA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6" r="56961"/>
          <a:stretch/>
        </p:blipFill>
        <p:spPr>
          <a:xfrm flipH="1">
            <a:off x="-1" y="0"/>
            <a:ext cx="2824866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תיבת טקסט 21">
            <a:extLst>
              <a:ext uri="{FF2B5EF4-FFF2-40B4-BE49-F238E27FC236}">
                <a16:creationId xmlns:a16="http://schemas.microsoft.com/office/drawing/2014/main" id="{870C68C8-DB60-E341-AA51-18D352B09532}"/>
              </a:ext>
            </a:extLst>
          </p:cNvPr>
          <p:cNvSpPr txBox="1"/>
          <p:nvPr/>
        </p:nvSpPr>
        <p:spPr>
          <a:xfrm>
            <a:off x="470818" y="887772"/>
            <a:ext cx="2370586" cy="75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BIO-TOILET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FEATURES</a:t>
            </a:r>
            <a:endParaRPr sz="2400" dirty="0">
              <a:latin typeface="Encode Sans Condense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A1531-56E4-F340-9D7C-97A6642E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23" y="2910821"/>
            <a:ext cx="328731" cy="3137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BF4A3D-BF45-1B4B-B319-E15602F4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838" y="2304079"/>
            <a:ext cx="3133162" cy="3133162"/>
          </a:xfrm>
          <a:prstGeom prst="rect">
            <a:avLst/>
          </a:prstGeom>
        </p:spPr>
      </p:pic>
      <p:sp>
        <p:nvSpPr>
          <p:cNvPr id="49" name="תיבת טקסט 21">
            <a:extLst>
              <a:ext uri="{FF2B5EF4-FFF2-40B4-BE49-F238E27FC236}">
                <a16:creationId xmlns:a16="http://schemas.microsoft.com/office/drawing/2014/main" id="{9F661EA9-0FDF-F64D-BE4A-68A0D3C12449}"/>
              </a:ext>
            </a:extLst>
          </p:cNvPr>
          <p:cNvSpPr txBox="1"/>
          <p:nvPr/>
        </p:nvSpPr>
        <p:spPr>
          <a:xfrm>
            <a:off x="3435822" y="3444495"/>
            <a:ext cx="1625802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ctr">
              <a:lnSpc>
                <a:spcPts val="24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VOLUME AND DIMENSIONS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BF0D6-86C3-4F49-9BB4-A271CCB3E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749" y="2801475"/>
            <a:ext cx="453358" cy="42313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A3B6428-B1E4-F648-8449-1ABCF667B70B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3" name="TextBox 75">
            <a:extLst>
              <a:ext uri="{FF2B5EF4-FFF2-40B4-BE49-F238E27FC236}">
                <a16:creationId xmlns:a16="http://schemas.microsoft.com/office/drawing/2014/main" id="{4A979562-6B86-6340-87D4-EFA5F91C0D49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55" name="תמונה 10" descr="תמונה 10">
            <a:extLst>
              <a:ext uri="{FF2B5EF4-FFF2-40B4-BE49-F238E27FC236}">
                <a16:creationId xmlns:a16="http://schemas.microsoft.com/office/drawing/2014/main" id="{6765E0A0-BFA3-0B45-AF30-2D02BD431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7F19488-81F3-4B5C-B2B8-476E92FE9D9E}"/>
              </a:ext>
            </a:extLst>
          </p:cNvPr>
          <p:cNvSpPr txBox="1"/>
          <p:nvPr/>
        </p:nvSpPr>
        <p:spPr>
          <a:xfrm>
            <a:off x="3239180" y="4984337"/>
            <a:ext cx="3215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Dimensions of box for shipping: </a:t>
            </a: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51W/53L/43H (cm) / 20W/21L/17H (in)</a:t>
            </a:r>
            <a:endParaRPr lang="he-IL" sz="1600" dirty="0">
              <a:latin typeface="Encode Sans Condensed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8E7248-BC09-43E2-8302-9EA42B95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30" y="2262450"/>
            <a:ext cx="3133162" cy="3133162"/>
          </a:xfrm>
          <a:prstGeom prst="rect">
            <a:avLst/>
          </a:prstGeom>
        </p:spPr>
      </p:pic>
      <p:sp>
        <p:nvSpPr>
          <p:cNvPr id="25" name="תיבת טקסט 21">
            <a:extLst>
              <a:ext uri="{FF2B5EF4-FFF2-40B4-BE49-F238E27FC236}">
                <a16:creationId xmlns:a16="http://schemas.microsoft.com/office/drawing/2014/main" id="{F6568658-C015-4FFF-BEB2-71A06A26E030}"/>
              </a:ext>
            </a:extLst>
          </p:cNvPr>
          <p:cNvSpPr txBox="1"/>
          <p:nvPr/>
        </p:nvSpPr>
        <p:spPr>
          <a:xfrm>
            <a:off x="6753673" y="3136718"/>
            <a:ext cx="1644367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ctr"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BIO-TOILET AND SYSTEM DISTANCE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9278BC-1D43-481A-B160-3CE0CC645B04}"/>
              </a:ext>
            </a:extLst>
          </p:cNvPr>
          <p:cNvSpPr txBox="1"/>
          <p:nvPr/>
        </p:nvSpPr>
        <p:spPr>
          <a:xfrm>
            <a:off x="6489845" y="4980113"/>
            <a:ext cx="2748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Maximum distance </a:t>
            </a: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between the Bio-toilet and the system: </a:t>
            </a:r>
          </a:p>
          <a:p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10 meters</a:t>
            </a:r>
            <a:endParaRPr lang="he-IL" sz="1600" dirty="0">
              <a:latin typeface="Encode Sans Condensed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ECCC05-00BC-4DED-9D7E-1C07E285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278" y="2156958"/>
            <a:ext cx="3133162" cy="3133162"/>
          </a:xfrm>
          <a:prstGeom prst="rect">
            <a:avLst/>
          </a:prstGeom>
        </p:spPr>
      </p:pic>
      <p:sp>
        <p:nvSpPr>
          <p:cNvPr id="27" name="תיבת טקסט 21">
            <a:extLst>
              <a:ext uri="{FF2B5EF4-FFF2-40B4-BE49-F238E27FC236}">
                <a16:creationId xmlns:a16="http://schemas.microsoft.com/office/drawing/2014/main" id="{87D3D143-AE4F-41CB-ABA3-518462AE53F6}"/>
              </a:ext>
            </a:extLst>
          </p:cNvPr>
          <p:cNvSpPr txBox="1"/>
          <p:nvPr/>
        </p:nvSpPr>
        <p:spPr>
          <a:xfrm>
            <a:off x="9623076" y="3162778"/>
            <a:ext cx="182381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ctr"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000" dirty="0">
                <a:latin typeface="Encode Sans Condensed" pitchFamily="2" charset="77"/>
              </a:rPr>
              <a:t>EFFLUENT TREATMENT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8A3395-1B2C-4FAF-A935-11F5A5CCA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855" y="2822786"/>
            <a:ext cx="328731" cy="3137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B65771-FCF2-4FDF-8E8B-4A62D501AD48}"/>
              </a:ext>
            </a:extLst>
          </p:cNvPr>
          <p:cNvSpPr txBox="1"/>
          <p:nvPr/>
        </p:nvSpPr>
        <p:spPr>
          <a:xfrm>
            <a:off x="9363439" y="4980113"/>
            <a:ext cx="3215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Connection to: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Sewer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Mulch Basin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Drain-field</a:t>
            </a:r>
            <a:endParaRPr lang="he-IL" sz="1600" dirty="0">
              <a:latin typeface="Encode Sans Condensed" pitchFamily="2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FA73F1-A409-4FD0-B561-BD252674B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364532" y="2707466"/>
            <a:ext cx="286890" cy="4291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4590FF-5035-4554-9B6C-A50D7ACE8525}"/>
              </a:ext>
            </a:extLst>
          </p:cNvPr>
          <p:cNvSpPr txBox="1"/>
          <p:nvPr/>
        </p:nvSpPr>
        <p:spPr>
          <a:xfrm>
            <a:off x="209048" y="4980113"/>
            <a:ext cx="2748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HRT = </a:t>
            </a: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Hydraulic Retention Time</a:t>
            </a:r>
            <a:endParaRPr lang="he-IL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86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1286914-0156-40E2-B0A2-07BB1EDC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16" y="2160738"/>
            <a:ext cx="3380970" cy="33809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69113E-4142-1A4A-BFF5-AFACF63D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97" y="2057348"/>
            <a:ext cx="3380970" cy="3380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253664-54EB-9746-A837-6E3DD7F9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36" y="2117930"/>
            <a:ext cx="3380970" cy="3380970"/>
          </a:xfrm>
          <a:prstGeom prst="rect">
            <a:avLst/>
          </a:prstGeom>
        </p:spPr>
      </p:pic>
      <p:sp>
        <p:nvSpPr>
          <p:cNvPr id="85" name="מלבן 15">
            <a:extLst>
              <a:ext uri="{FF2B5EF4-FFF2-40B4-BE49-F238E27FC236}">
                <a16:creationId xmlns:a16="http://schemas.microsoft.com/office/drawing/2014/main" id="{26418062-02AE-4935-8E07-B38E3238BEFC}"/>
              </a:ext>
            </a:extLst>
          </p:cNvPr>
          <p:cNvSpPr/>
          <p:nvPr/>
        </p:nvSpPr>
        <p:spPr>
          <a:xfrm>
            <a:off x="6924203" y="5670057"/>
            <a:ext cx="1748192" cy="55295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B13F863-BE26-45A8-A120-0E986930F5B0}"/>
              </a:ext>
            </a:extLst>
          </p:cNvPr>
          <p:cNvSpPr txBox="1"/>
          <p:nvPr/>
        </p:nvSpPr>
        <p:spPr>
          <a:xfrm>
            <a:off x="3809895" y="2948908"/>
            <a:ext cx="1889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SIMPLE INSTALLATION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No digging or infrastructure 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required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0D1DC0-B96E-47AF-957D-FEDED01ADE45}"/>
              </a:ext>
            </a:extLst>
          </p:cNvPr>
          <p:cNvSpPr txBox="1"/>
          <p:nvPr/>
        </p:nvSpPr>
        <p:spPr>
          <a:xfrm>
            <a:off x="6661026" y="3033949"/>
            <a:ext cx="2192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OFF-GRID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No need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to connect the toilet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to the water or 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sewer grid</a:t>
            </a:r>
          </a:p>
          <a:p>
            <a:pPr algn="ctr"/>
            <a:endParaRPr lang="en-US" sz="1600" b="1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F12BF8A-ACA5-4283-AA56-D2A3431EA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37564" y="2521850"/>
            <a:ext cx="290161" cy="43145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DBA6591-9A22-4E34-B9A9-44EF2AF37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27501" y="2446587"/>
            <a:ext cx="286890" cy="429108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C777FB3-184E-4F8C-84AA-19AA4B2E7DB0}"/>
              </a:ext>
            </a:extLst>
          </p:cNvPr>
          <p:cNvSpPr txBox="1"/>
          <p:nvPr/>
        </p:nvSpPr>
        <p:spPr>
          <a:xfrm>
            <a:off x="2604188" y="5366271"/>
            <a:ext cx="644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Encode Sans Condensed" pitchFamily="2" charset="77"/>
                <a:cs typeface="Open Sans Hebrew Condensed" panose="00000506000000000000" pitchFamily="2" charset="-79"/>
              </a:rPr>
              <a:t>Economic savings </a:t>
            </a: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through having an off-grid self-managing waste.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A4A6732-683D-476A-9E4E-E521DC5C2152}"/>
              </a:ext>
            </a:extLst>
          </p:cNvPr>
          <p:cNvSpPr txBox="1"/>
          <p:nvPr/>
        </p:nvSpPr>
        <p:spPr>
          <a:xfrm>
            <a:off x="2651519" y="5696029"/>
            <a:ext cx="922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Encode Sans Condensed" pitchFamily="2" charset="77"/>
                <a:cs typeface="Open Sans Hebrew Condensed" panose="00000506000000000000" pitchFamily="2" charset="-79"/>
              </a:rPr>
              <a:t>Improve sanitation and reduce environmental contamination </a:t>
            </a: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by ensuring waste is safely treated.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2D5CF11-0F2C-4645-97A3-D4B76499ED4E}"/>
              </a:ext>
            </a:extLst>
          </p:cNvPr>
          <p:cNvSpPr txBox="1"/>
          <p:nvPr/>
        </p:nvSpPr>
        <p:spPr>
          <a:xfrm>
            <a:off x="2667984" y="6038343"/>
            <a:ext cx="7846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Encode Sans Condensed" pitchFamily="2" charset="77"/>
                <a:cs typeface="Open Sans Hebrew Condensed" panose="00000506000000000000" pitchFamily="2" charset="-79"/>
              </a:rPr>
              <a:t>Hygiene and human dignity </a:t>
            </a: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are preserved with an easy-to-implement solution.</a:t>
            </a:r>
          </a:p>
        </p:txBody>
      </p:sp>
      <p:pic>
        <p:nvPicPr>
          <p:cNvPr id="2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72208909-52F5-884F-B695-4682B553EC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436" r="53690"/>
          <a:stretch/>
        </p:blipFill>
        <p:spPr>
          <a:xfrm flipH="1">
            <a:off x="48435" y="5061"/>
            <a:ext cx="3039553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תיבת טקסט 21">
            <a:extLst>
              <a:ext uri="{FF2B5EF4-FFF2-40B4-BE49-F238E27FC236}">
                <a16:creationId xmlns:a16="http://schemas.microsoft.com/office/drawing/2014/main" id="{0DFE93C1-535E-8143-BDB0-B1B5DE7C9F21}"/>
              </a:ext>
            </a:extLst>
          </p:cNvPr>
          <p:cNvSpPr txBox="1"/>
          <p:nvPr/>
        </p:nvSpPr>
        <p:spPr>
          <a:xfrm>
            <a:off x="334483" y="853209"/>
            <a:ext cx="2370586" cy="75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BIO-TOILET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BENEFITS</a:t>
            </a:r>
            <a:endParaRPr sz="2400" dirty="0">
              <a:latin typeface="Encode Sans Condensed" pitchFamily="2" charset="77"/>
            </a:endParaRPr>
          </a:p>
        </p:txBody>
      </p:sp>
      <p:sp>
        <p:nvSpPr>
          <p:cNvPr id="60" name="תיבת טקסט 21">
            <a:extLst>
              <a:ext uri="{FF2B5EF4-FFF2-40B4-BE49-F238E27FC236}">
                <a16:creationId xmlns:a16="http://schemas.microsoft.com/office/drawing/2014/main" id="{C10EBE5D-A289-468E-AB93-CF8F0974AFEF}"/>
              </a:ext>
            </a:extLst>
          </p:cNvPr>
          <p:cNvSpPr txBox="1"/>
          <p:nvPr/>
        </p:nvSpPr>
        <p:spPr>
          <a:xfrm>
            <a:off x="5065928" y="886059"/>
            <a:ext cx="3759289" cy="46166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lnSpc>
                <a:spcPct val="100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  <a:ea typeface="+mn-ea"/>
                <a:cs typeface="Open Sans Hebrew Condensed Extr" panose="00000906000000000000" pitchFamily="2" charset="-79"/>
                <a:sym typeface="Helvetica"/>
              </a:rPr>
              <a:t>UNIQUE FEATURES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9B0DF-0640-7D40-BC1C-4A0288FD9828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1725BF0E-7A95-494A-A9E8-A7C1030DFEE9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30" name="תמונה 10" descr="תמונה 10">
            <a:extLst>
              <a:ext uri="{FF2B5EF4-FFF2-40B4-BE49-F238E27FC236}">
                <a16:creationId xmlns:a16="http://schemas.microsoft.com/office/drawing/2014/main" id="{6E979C13-B9A3-AB40-AD84-F8E991FF1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6DB7A02-DACA-4F9A-8109-F656B1F1CF6A}"/>
              </a:ext>
            </a:extLst>
          </p:cNvPr>
          <p:cNvSpPr txBox="1"/>
          <p:nvPr/>
        </p:nvSpPr>
        <p:spPr>
          <a:xfrm>
            <a:off x="667414" y="3052298"/>
            <a:ext cx="1889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WATER SAVING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Uses up to 1.2 liters / 0.3 gallons of water per flush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2368593-29D3-AA4E-840B-CC10F7192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33"/>
          <a:stretch/>
        </p:blipFill>
        <p:spPr>
          <a:xfrm>
            <a:off x="9343641" y="2057348"/>
            <a:ext cx="3051905" cy="338097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D88C298-BFBC-4B0C-A87F-F70720AB0202}"/>
              </a:ext>
            </a:extLst>
          </p:cNvPr>
          <p:cNvSpPr txBox="1"/>
          <p:nvPr/>
        </p:nvSpPr>
        <p:spPr>
          <a:xfrm>
            <a:off x="9809809" y="2967190"/>
            <a:ext cx="1948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Encode Sans Condensed" pitchFamily="2" charset="77"/>
                <a:cs typeface="Open Sans Hebrew Condensed" panose="00000506000000000000" pitchFamily="2" charset="-79"/>
              </a:rPr>
              <a:t>EFFICIENT DESIGN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Easy to transport 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(comes in a small box) and store many </a:t>
            </a:r>
          </a:p>
          <a:p>
            <a:pPr algn="ctr"/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systems</a:t>
            </a:r>
          </a:p>
          <a:p>
            <a:pPr algn="ctr"/>
            <a:endParaRPr lang="en-US" sz="1600" b="1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97D5912-DD8F-4031-BE8D-F808D9FC4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592254" y="2575821"/>
            <a:ext cx="305337" cy="3200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BA2EE7-63CC-4045-9A34-305EE862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23130" y="2545332"/>
            <a:ext cx="290161" cy="4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C70D7386-56F3-234B-9FC0-ECC4D979D0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986" r="58948"/>
          <a:stretch/>
        </p:blipFill>
        <p:spPr>
          <a:xfrm flipH="1">
            <a:off x="-1" y="0"/>
            <a:ext cx="3029859" cy="358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mVNKXziXiw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858" y="976873"/>
            <a:ext cx="8953085" cy="4504151"/>
          </a:xfrm>
          <a:prstGeom prst="rect">
            <a:avLst/>
          </a:prstGeom>
        </p:spPr>
      </p:pic>
      <p:sp>
        <p:nvSpPr>
          <p:cNvPr id="10" name="תיבת טקסט 21">
            <a:extLst>
              <a:ext uri="{FF2B5EF4-FFF2-40B4-BE49-F238E27FC236}">
                <a16:creationId xmlns:a16="http://schemas.microsoft.com/office/drawing/2014/main" id="{A83AB6F3-E1C6-A847-8A98-AD9E28C33E2D}"/>
              </a:ext>
            </a:extLst>
          </p:cNvPr>
          <p:cNvSpPr txBox="1"/>
          <p:nvPr/>
        </p:nvSpPr>
        <p:spPr>
          <a:xfrm>
            <a:off x="470818" y="887772"/>
            <a:ext cx="2370586" cy="10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BIO-TOILET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INSTALLATION VIDEO</a:t>
            </a:r>
            <a:endParaRPr sz="2400" dirty="0">
              <a:latin typeface="Encode Sans Condense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73FF18-CF95-F24F-B272-17914E7FE78D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75">
            <a:extLst>
              <a:ext uri="{FF2B5EF4-FFF2-40B4-BE49-F238E27FC236}">
                <a16:creationId xmlns:a16="http://schemas.microsoft.com/office/drawing/2014/main" id="{07B02461-5C9A-D044-957B-EABED837ABA2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16" name="תמונה 10" descr="תמונה 10">
            <a:extLst>
              <a:ext uri="{FF2B5EF4-FFF2-40B4-BE49-F238E27FC236}">
                <a16:creationId xmlns:a16="http://schemas.microsoft.com/office/drawing/2014/main" id="{2EDC495A-9224-A042-8E88-CA54550AF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B4975D-677D-47BF-BA63-6F64C6289721}"/>
              </a:ext>
            </a:extLst>
          </p:cNvPr>
          <p:cNvSpPr/>
          <p:nvPr/>
        </p:nvSpPr>
        <p:spPr>
          <a:xfrm>
            <a:off x="4585450" y="5696461"/>
            <a:ext cx="530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https://www.youtube.com/watch?v=ZmVNKXziXiw</a:t>
            </a:r>
          </a:p>
        </p:txBody>
      </p:sp>
    </p:spTree>
    <p:extLst>
      <p:ext uri="{BB962C8B-B14F-4D97-AF65-F5344CB8AC3E}">
        <p14:creationId xmlns:p14="http://schemas.microsoft.com/office/powerpoint/2010/main" val="34612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0992" y="2329721"/>
            <a:ext cx="6001008" cy="3967370"/>
          </a:xfrm>
          <a:prstGeom prst="rect">
            <a:avLst/>
          </a:prstGeom>
          <a:ln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8694A8-1D20-DF4D-ADA8-CB7FBF5627B8}"/>
              </a:ext>
            </a:extLst>
          </p:cNvPr>
          <p:cNvGrpSpPr/>
          <p:nvPr/>
        </p:nvGrpSpPr>
        <p:grpSpPr>
          <a:xfrm>
            <a:off x="-1" y="2292024"/>
            <a:ext cx="6001008" cy="4008303"/>
            <a:chOff x="426625" y="2554508"/>
            <a:chExt cx="5894258" cy="3937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BDCE1C-8EC3-0648-98A1-BE0D4E1AD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27"/>
            <a:stretch/>
          </p:blipFill>
          <p:spPr>
            <a:xfrm>
              <a:off x="426625" y="2554508"/>
              <a:ext cx="5894258" cy="3937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CCE8CE-F179-6E45-AE1F-49B19676C613}"/>
                </a:ext>
              </a:extLst>
            </p:cNvPr>
            <p:cNvSpPr txBox="1"/>
            <p:nvPr/>
          </p:nvSpPr>
          <p:spPr>
            <a:xfrm>
              <a:off x="1220938" y="2943255"/>
              <a:ext cx="871971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PICK A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LOCATION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385021-F0D2-384D-A02E-E7FADD613E8B}"/>
                </a:ext>
              </a:extLst>
            </p:cNvPr>
            <p:cNvSpPr txBox="1"/>
            <p:nvPr/>
          </p:nvSpPr>
          <p:spPr>
            <a:xfrm>
              <a:off x="2424097" y="2943255"/>
              <a:ext cx="487190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DIG A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DITCH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364C4A-BD09-6241-BE1B-5F87DE34C53E}"/>
                </a:ext>
              </a:extLst>
            </p:cNvPr>
            <p:cNvSpPr txBox="1"/>
            <p:nvPr/>
          </p:nvSpPr>
          <p:spPr>
            <a:xfrm>
              <a:off x="3518970" y="2943255"/>
              <a:ext cx="708417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PREPARE PVC PIPE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384C7D-E126-A747-B360-88CBBA926660}"/>
                </a:ext>
              </a:extLst>
            </p:cNvPr>
            <p:cNvSpPr txBox="1"/>
            <p:nvPr/>
          </p:nvSpPr>
          <p:spPr>
            <a:xfrm>
              <a:off x="4217014" y="3562832"/>
              <a:ext cx="1237808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CONNECT  TO THE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HOMEBIOGAS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15B984-57E0-AF4F-BC7A-151F782B9D46}"/>
                </a:ext>
              </a:extLst>
            </p:cNvPr>
            <p:cNvSpPr txBox="1"/>
            <p:nvPr/>
          </p:nvSpPr>
          <p:spPr>
            <a:xfrm>
              <a:off x="4065095" y="4154311"/>
              <a:ext cx="1237808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ROUGH WOOD CHIPS: LAYER 2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7DADCB-8386-D944-99FB-8E7589A8DD27}"/>
                </a:ext>
              </a:extLst>
            </p:cNvPr>
            <p:cNvSpPr txBox="1"/>
            <p:nvPr/>
          </p:nvSpPr>
          <p:spPr>
            <a:xfrm>
              <a:off x="5311614" y="4015491"/>
              <a:ext cx="962273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LANDSCAPING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MULCH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C62DC5-D467-9A42-98A3-B233162F0733}"/>
                </a:ext>
              </a:extLst>
            </p:cNvPr>
            <p:cNvSpPr txBox="1"/>
            <p:nvPr/>
          </p:nvSpPr>
          <p:spPr>
            <a:xfrm>
              <a:off x="2424097" y="5118821"/>
              <a:ext cx="1237808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ROUGH WOOD CHIPS: LAYER 1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2963BB-4825-E142-86FA-61F44BE8B535}"/>
                </a:ext>
              </a:extLst>
            </p:cNvPr>
            <p:cNvSpPr txBox="1"/>
            <p:nvPr/>
          </p:nvSpPr>
          <p:spPr>
            <a:xfrm>
              <a:off x="2819506" y="5549704"/>
              <a:ext cx="891685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FINE WOOD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SHREDS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1FD637-1856-6942-AE66-F57AE9467EF0}"/>
                </a:ext>
              </a:extLst>
            </p:cNvPr>
            <p:cNvSpPr txBox="1"/>
            <p:nvPr/>
          </p:nvSpPr>
          <p:spPr>
            <a:xfrm>
              <a:off x="3265348" y="6014738"/>
              <a:ext cx="6994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Encode Sans Condensed" pitchFamily="2" charset="77"/>
                  <a:cs typeface="Open Sans Hebrew Condensed" panose="00000506000000000000" pitchFamily="2" charset="-79"/>
                </a:rPr>
                <a:t>SOIL</a:t>
              </a:r>
              <a:endParaRPr lang="en-GB" sz="1100" dirty="0">
                <a:latin typeface="Encode Sans Condensed" pitchFamily="2" charset="77"/>
                <a:cs typeface="Open Sans Hebrew Condensed" panose="00000506000000000000" pitchFamily="2" charset="-79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73459" y="1255307"/>
            <a:ext cx="344822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cs typeface="Open Sans Hebrew Condensed Extr" panose="00000906000000000000" pitchFamily="2" charset="-79"/>
                <a:sym typeface="Helvetica"/>
              </a:rPr>
              <a:t>MULCH BASIN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59948F-876F-BC4C-910D-A0926D25BE79}"/>
              </a:ext>
            </a:extLst>
          </p:cNvPr>
          <p:cNvSpPr/>
          <p:nvPr/>
        </p:nvSpPr>
        <p:spPr>
          <a:xfrm>
            <a:off x="1595290" y="6509868"/>
            <a:ext cx="10609678" cy="221000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75">
            <a:extLst>
              <a:ext uri="{FF2B5EF4-FFF2-40B4-BE49-F238E27FC236}">
                <a16:creationId xmlns:a16="http://schemas.microsoft.com/office/drawing/2014/main" id="{25224B37-6709-8044-9BCA-A4C25FA1F286}"/>
              </a:ext>
            </a:extLst>
          </p:cNvPr>
          <p:cNvSpPr txBox="1"/>
          <p:nvPr/>
        </p:nvSpPr>
        <p:spPr>
          <a:xfrm>
            <a:off x="9893313" y="6515572"/>
            <a:ext cx="220879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IL" dirty="0">
                <a:solidFill>
                  <a:schemeClr val="tx1"/>
                </a:solidFill>
                <a:sym typeface="Symbol" pitchFamily="2" charset="2"/>
              </a:rPr>
              <a:t></a:t>
            </a:r>
            <a:r>
              <a:rPr lang="en-I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HomeBiogas</a:t>
            </a:r>
            <a:r>
              <a:rPr dirty="0">
                <a:solidFill>
                  <a:schemeClr val="tx1"/>
                </a:solidFill>
              </a:rPr>
              <a:t> Ltd. 2021. All rights reserved</a:t>
            </a:r>
          </a:p>
        </p:txBody>
      </p:sp>
      <p:pic>
        <p:nvPicPr>
          <p:cNvPr id="1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994139E2-A06A-464F-A870-719386FB64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36" r="56961"/>
          <a:stretch/>
        </p:blipFill>
        <p:spPr>
          <a:xfrm flipH="1">
            <a:off x="-1" y="0"/>
            <a:ext cx="2824866" cy="27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תיבת טקסט 21">
            <a:extLst>
              <a:ext uri="{FF2B5EF4-FFF2-40B4-BE49-F238E27FC236}">
                <a16:creationId xmlns:a16="http://schemas.microsoft.com/office/drawing/2014/main" id="{E7C5C394-C6A9-FD4E-A2E6-0342384D3481}"/>
              </a:ext>
            </a:extLst>
          </p:cNvPr>
          <p:cNvSpPr txBox="1"/>
          <p:nvPr/>
        </p:nvSpPr>
        <p:spPr>
          <a:xfrm>
            <a:off x="470818" y="887772"/>
            <a:ext cx="2370586" cy="75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6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EFFLUENT</a:t>
            </a:r>
          </a:p>
          <a:p>
            <a:pPr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400" dirty="0">
                <a:latin typeface="Encode Sans Condensed" pitchFamily="2" charset="77"/>
              </a:rPr>
              <a:t>TREATMENT</a:t>
            </a:r>
            <a:endParaRPr sz="2400" dirty="0">
              <a:latin typeface="Encode Sans Condensed" pitchFamily="2" charset="77"/>
            </a:endParaRPr>
          </a:p>
        </p:txBody>
      </p:sp>
      <p:pic>
        <p:nvPicPr>
          <p:cNvPr id="20" name="תמונה 10" descr="תמונה 10">
            <a:extLst>
              <a:ext uri="{FF2B5EF4-FFF2-40B4-BE49-F238E27FC236}">
                <a16:creationId xmlns:a16="http://schemas.microsoft.com/office/drawing/2014/main" id="{06077332-6628-1248-BA0F-9B0039DE5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38" y="6523276"/>
            <a:ext cx="1225794" cy="2075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88AA52D-2289-724B-B8D8-A8B2C84F3170}"/>
              </a:ext>
            </a:extLst>
          </p:cNvPr>
          <p:cNvSpPr/>
          <p:nvPr/>
        </p:nvSpPr>
        <p:spPr>
          <a:xfrm rot="2267071">
            <a:off x="9637515" y="1076466"/>
            <a:ext cx="1452997" cy="1452997"/>
          </a:xfrm>
          <a:prstGeom prst="ellipse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תמונה 24" descr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662236" flipH="1" flipV="1">
            <a:off x="9199568" y="1767839"/>
            <a:ext cx="748599" cy="9278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660759" y="1479734"/>
            <a:ext cx="142048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Encode Sans Condensed" pitchFamily="2" charset="77"/>
                <a:cs typeface="Open Sans Hebrew Condensed" panose="00000506000000000000" pitchFamily="2" charset="-79"/>
              </a:rPr>
              <a:t>HomeBiogas</a:t>
            </a:r>
            <a:r>
              <a:rPr lang="en-US" dirty="0">
                <a:latin typeface="Encode Sans Condensed" pitchFamily="2" charset="77"/>
                <a:cs typeface="Open Sans Hebrew Condensed" panose="00000506000000000000" pitchFamily="2" charset="-79"/>
              </a:rPr>
              <a:t> Facilities </a:t>
            </a:r>
            <a:endParaRPr lang="en-GB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84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13410</TotalTime>
  <Words>500</Words>
  <Application>Microsoft Office PowerPoint</Application>
  <PresentationFormat>Widescreen</PresentationFormat>
  <Paragraphs>114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Open Sans Light</vt:lpstr>
      <vt:lpstr>Calibri</vt:lpstr>
      <vt:lpstr>Encode Sans Condensed</vt:lpstr>
      <vt:lpstr>Open Sans</vt:lpstr>
      <vt:lpstr>Open Sans Hebrew Condensed Ligh</vt:lpstr>
      <vt:lpstr>Open Sans Hebrew Condensed Extr</vt:lpstr>
      <vt:lpstr>Helvetica</vt:lpstr>
      <vt:lpstr>Calibri Light</vt:lpstr>
      <vt:lpstr>Open Sans Hebrew Condensed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muli-homebiogas</dc:creator>
  <cp:lastModifiedBy>Julia Chudnobsky</cp:lastModifiedBy>
  <cp:revision>161</cp:revision>
  <dcterms:modified xsi:type="dcterms:W3CDTF">2022-10-31T07:17:08Z</dcterms:modified>
</cp:coreProperties>
</file>